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8" r:id="rId1"/>
    <p:sldMasterId id="2147483700" r:id="rId2"/>
  </p:sldMasterIdLst>
  <p:notesMasterIdLst>
    <p:notesMasterId r:id="rId49"/>
  </p:notesMasterIdLst>
  <p:handoutMasterIdLst>
    <p:handoutMasterId r:id="rId50"/>
  </p:handoutMasterIdLst>
  <p:sldIdLst>
    <p:sldId id="256" r:id="rId3"/>
    <p:sldId id="257" r:id="rId4"/>
    <p:sldId id="282" r:id="rId5"/>
    <p:sldId id="258" r:id="rId6"/>
    <p:sldId id="298" r:id="rId7"/>
    <p:sldId id="299" r:id="rId8"/>
    <p:sldId id="259" r:id="rId9"/>
    <p:sldId id="303" r:id="rId10"/>
    <p:sldId id="304" r:id="rId11"/>
    <p:sldId id="337" r:id="rId12"/>
    <p:sldId id="270" r:id="rId13"/>
    <p:sldId id="271" r:id="rId14"/>
    <p:sldId id="292" r:id="rId15"/>
    <p:sldId id="283" r:id="rId16"/>
    <p:sldId id="305" r:id="rId17"/>
    <p:sldId id="272" r:id="rId18"/>
    <p:sldId id="312" r:id="rId19"/>
    <p:sldId id="313" r:id="rId20"/>
    <p:sldId id="314" r:id="rId21"/>
    <p:sldId id="315" r:id="rId22"/>
    <p:sldId id="316" r:id="rId23"/>
    <p:sldId id="295" r:id="rId24"/>
    <p:sldId id="296" r:id="rId25"/>
    <p:sldId id="276" r:id="rId26"/>
    <p:sldId id="277" r:id="rId27"/>
    <p:sldId id="320" r:id="rId28"/>
    <p:sldId id="321" r:id="rId29"/>
    <p:sldId id="322" r:id="rId30"/>
    <p:sldId id="323" r:id="rId31"/>
    <p:sldId id="324" r:id="rId32"/>
    <p:sldId id="325" r:id="rId33"/>
    <p:sldId id="339" r:id="rId34"/>
    <p:sldId id="335" r:id="rId35"/>
    <p:sldId id="340" r:id="rId36"/>
    <p:sldId id="327" r:id="rId37"/>
    <p:sldId id="328" r:id="rId38"/>
    <p:sldId id="329" r:id="rId39"/>
    <p:sldId id="330" r:id="rId40"/>
    <p:sldId id="341" r:id="rId41"/>
    <p:sldId id="342" r:id="rId42"/>
    <p:sldId id="284" r:id="rId43"/>
    <p:sldId id="285" r:id="rId44"/>
    <p:sldId id="286" r:id="rId45"/>
    <p:sldId id="343" r:id="rId46"/>
    <p:sldId id="288" r:id="rId47"/>
    <p:sldId id="262"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Hart, Mollie" initials="" lastIdx="48" clrIdx="0"/>
  <p:cmAuthor id="1" name="MDC - Kendall Campus"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76346" autoAdjust="0"/>
  </p:normalViewPr>
  <p:slideViewPr>
    <p:cSldViewPr>
      <p:cViewPr varScale="1">
        <p:scale>
          <a:sx n="92" d="100"/>
          <a:sy n="92" d="100"/>
        </p:scale>
        <p:origin x="-16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8A759E3A-92B9-45B6-996E-43D3673C75EA}" type="datetimeFigureOut">
              <a:rPr lang="en-US"/>
              <a:pPr>
                <a:defRPr/>
              </a:pPr>
              <a:t>8/11/2009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C98910C3-55C8-4882-94D9-F4ED1E16DA5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6E59DFF7-38EB-42E8-91BF-B2F038D3B371}" type="datetimeFigureOut">
              <a:rPr lang="en-US"/>
              <a:pPr>
                <a:defRPr/>
              </a:pPr>
              <a:t>8/11/2009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594DE50D-AD66-4B3E-98C7-FB03AD8470C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D5C69E-B962-417A-8447-7DE545A01DAF}"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27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427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4276" name="Rectangle 4"/>
          <p:cNvSpPr>
            <a:spLocks noGrp="1" noChangeArrowheads="1"/>
          </p:cNvSpPr>
          <p:nvPr>
            <p:ph type="dt" sz="quarter" idx="2"/>
          </p:nvPr>
        </p:nvSpPr>
        <p:spPr/>
        <p:txBody>
          <a:bodyPr/>
          <a:lstStyle>
            <a:lvl1pPr>
              <a:defRPr/>
            </a:lvl1pPr>
          </a:lstStyle>
          <a:p>
            <a:fld id="{FE1F9A75-FE40-40F3-BF11-344EF35731CC}" type="datetime1">
              <a:rPr lang="en-US"/>
              <a:pPr/>
              <a:t>8/11/2009</a:t>
            </a:fld>
            <a:endParaRPr lang="en-US"/>
          </a:p>
        </p:txBody>
      </p:sp>
      <p:sp>
        <p:nvSpPr>
          <p:cNvPr id="54277" name="Rectangle 5"/>
          <p:cNvSpPr>
            <a:spLocks noGrp="1" noChangeArrowheads="1"/>
          </p:cNvSpPr>
          <p:nvPr>
            <p:ph type="ftr" sz="quarter" idx="3"/>
          </p:nvPr>
        </p:nvSpPr>
        <p:spPr/>
        <p:txBody>
          <a:bodyPr/>
          <a:lstStyle>
            <a:lvl1pPr>
              <a:defRPr/>
            </a:lvl1pPr>
          </a:lstStyle>
          <a:p>
            <a:endParaRPr lang="en-US"/>
          </a:p>
        </p:txBody>
      </p:sp>
      <p:sp>
        <p:nvSpPr>
          <p:cNvPr id="54278" name="Rectangle 6"/>
          <p:cNvSpPr>
            <a:spLocks noGrp="1" noChangeArrowheads="1"/>
          </p:cNvSpPr>
          <p:nvPr>
            <p:ph type="sldNum" sz="quarter" idx="4"/>
          </p:nvPr>
        </p:nvSpPr>
        <p:spPr/>
        <p:txBody>
          <a:bodyPr/>
          <a:lstStyle>
            <a:lvl1pPr>
              <a:defRPr/>
            </a:lvl1pPr>
          </a:lstStyle>
          <a:p>
            <a:fld id="{D7624529-3EA5-4B7D-B997-256BD2FE545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58AFEAF-7873-4031-B96F-D643178DD88E}" type="datetime1">
              <a:rPr lang="en-US"/>
              <a:pPr/>
              <a:t>8/11/2009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ED045A-D52C-4444-8C24-38887D2B6EA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D864E68-9523-4488-A68D-0940C65B1877}" type="datetime1">
              <a:rPr lang="en-US"/>
              <a:pPr/>
              <a:t>8/11/2009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B47767-6123-480B-9852-D6E6BAE8A77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dirty="0"/>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dirty="0"/>
            </a:p>
          </p:txBody>
        </p:sp>
      </p:grp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9"/>
          <p:cNvSpPr>
            <a:spLocks noGrp="1"/>
          </p:cNvSpPr>
          <p:nvPr>
            <p:ph type="dt" sz="half" idx="10"/>
          </p:nvPr>
        </p:nvSpPr>
        <p:spPr/>
        <p:txBody>
          <a:bodyPr/>
          <a:lstStyle>
            <a:lvl1pPr>
              <a:defRPr/>
            </a:lvl1pPr>
          </a:lstStyle>
          <a:p>
            <a:pPr>
              <a:defRPr/>
            </a:pPr>
            <a:fld id="{DAD3F6BC-BE8D-43F2-A4E9-6A2B1BF58DC1}" type="datetime1">
              <a:rPr lang="en-US"/>
              <a:pPr>
                <a:defRPr/>
              </a:pPr>
              <a:t>8/11/2009</a:t>
            </a:fld>
            <a:endParaRPr lang="en-US" dirty="0"/>
          </a:p>
        </p:txBody>
      </p:sp>
      <p:sp>
        <p:nvSpPr>
          <p:cNvPr id="11" name="Footer Placeholder 18"/>
          <p:cNvSpPr>
            <a:spLocks noGrp="1"/>
          </p:cNvSpPr>
          <p:nvPr>
            <p:ph type="ftr" sz="quarter" idx="11"/>
          </p:nvPr>
        </p:nvSpPr>
        <p:spPr/>
        <p:txBody>
          <a:bodyPr/>
          <a:lstStyle>
            <a:lvl1pPr>
              <a:defRPr>
                <a:solidFill>
                  <a:srgbClr val="D1EAEE"/>
                </a:solidFill>
              </a:defRPr>
            </a:lvl1pPr>
          </a:lstStyle>
          <a:p>
            <a:endParaRPr lang="en-US"/>
          </a:p>
        </p:txBody>
      </p:sp>
      <p:sp>
        <p:nvSpPr>
          <p:cNvPr id="12" name="Slide Number Placeholder 26"/>
          <p:cNvSpPr>
            <a:spLocks noGrp="1"/>
          </p:cNvSpPr>
          <p:nvPr>
            <p:ph type="sldNum" sz="quarter" idx="12"/>
          </p:nvPr>
        </p:nvSpPr>
        <p:spPr>
          <a:xfrm>
            <a:off x="7924800" y="6356350"/>
            <a:ext cx="762000" cy="365125"/>
          </a:xfrm>
        </p:spPr>
        <p:txBody>
          <a:bodyPr/>
          <a:lstStyle>
            <a:lvl1pPr>
              <a:defRPr/>
            </a:lvl1pPr>
          </a:lstStyle>
          <a:p>
            <a:pPr>
              <a:defRPr/>
            </a:pPr>
            <a:fld id="{FF2229D7-5658-45C8-8053-8AB2035EEAA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dirty="0"/>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dirty="0"/>
            </a:p>
          </p:txBody>
        </p:sp>
      </p:gr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687B2FB0-7F92-4A20-9A65-7052984B2044}" type="datetime1">
              <a:rPr lang="en-US"/>
              <a:pPr>
                <a:defRPr/>
              </a:pPr>
              <a:t>8/11/2009</a:t>
            </a:fld>
            <a:endParaRPr lang="en-US" dirty="0"/>
          </a:p>
        </p:txBody>
      </p:sp>
      <p:sp>
        <p:nvSpPr>
          <p:cNvPr id="10" name="Footer Placeholder 4"/>
          <p:cNvSpPr>
            <a:spLocks noGrp="1"/>
          </p:cNvSpPr>
          <p:nvPr>
            <p:ph type="ftr" sz="quarter" idx="11"/>
          </p:nvPr>
        </p:nvSpPr>
        <p:spPr/>
        <p:txBody>
          <a:bodyPr/>
          <a:lstStyle>
            <a:lvl1pPr>
              <a:defRPr>
                <a:solidFill>
                  <a:srgbClr val="D1EAEE"/>
                </a:solidFill>
              </a:defRPr>
            </a:lvl1pPr>
          </a:lstStyle>
          <a:p>
            <a:endParaRPr lang="en-US"/>
          </a:p>
        </p:txBody>
      </p:sp>
      <p:sp>
        <p:nvSpPr>
          <p:cNvPr id="11" name="Slide Number Placeholder 5"/>
          <p:cNvSpPr>
            <a:spLocks noGrp="1"/>
          </p:cNvSpPr>
          <p:nvPr>
            <p:ph type="sldNum" sz="quarter" idx="12"/>
          </p:nvPr>
        </p:nvSpPr>
        <p:spPr>
          <a:xfrm>
            <a:off x="7924800" y="6356350"/>
            <a:ext cx="762000" cy="365125"/>
          </a:xfrm>
        </p:spPr>
        <p:txBody>
          <a:bodyPr/>
          <a:lstStyle>
            <a:lvl1pPr>
              <a:defRPr/>
            </a:lvl1pPr>
          </a:lstStyle>
          <a:p>
            <a:pPr>
              <a:defRPr/>
            </a:pPr>
            <a:fld id="{AE026B2F-AEB6-4A38-B909-37129D33EE8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6C2E836-12A8-4AB5-816E-872A06B0DB94}" type="datetime1">
              <a:rPr lang="en-US"/>
              <a:pPr>
                <a:defRPr/>
              </a:pPr>
              <a:t>8/11/2009</a:t>
            </a:fld>
            <a:endParaRPr lang="en-US" dirty="0"/>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pPr>
              <a:defRPr/>
            </a:pPr>
            <a:fld id="{89873D02-4E5E-40D7-8C5F-4AF5AECB2FC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8101144-1F12-4A93-9329-2EEDB5570717}" type="datetime1">
              <a:rPr lang="en-US"/>
              <a:pPr/>
              <a:t>8/11/2009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8253B8-7B6B-412E-9221-DDF47ECD902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CF86F78-96EF-4260-8B17-2BC391ACFED3}" type="datetime1">
              <a:rPr lang="en-US"/>
              <a:pPr/>
              <a:t>8/11/2009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49EE8A-7A42-4146-94FA-13E38D25E04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BDE7D785-1428-4B5D-9010-CA5C67A81229}" type="datetime1">
              <a:rPr lang="en-US"/>
              <a:pPr/>
              <a:t>8/11/2009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0162FF-C2C7-448C-ACEB-AF22D08C51C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6644BBE-1453-4217-AC7E-3CCD55A6995A}" type="datetime1">
              <a:rPr lang="en-US"/>
              <a:pPr/>
              <a:t>8/11/2009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BFDB8B0-9738-4131-8190-154148A77C5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BD60E8D1-9657-484E-AB5E-C20D8DCFA733}" type="datetime1">
              <a:rPr lang="en-US"/>
              <a:pPr/>
              <a:t>8/11/2009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E7230AE-F0AC-4463-AE0A-6A87AB866A9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4B1C82A-0822-43A5-89E7-76C7BAD9FDFE}" type="datetime1">
              <a:rPr lang="en-US"/>
              <a:pPr/>
              <a:t>8/11/2009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368203E-F4EF-47A5-8B3A-143AB8A9D95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F1607E1-F7EE-462F-BB50-F20F27754948}" type="datetime1">
              <a:rPr lang="en-US"/>
              <a:pPr/>
              <a:t>8/11/2009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7E0BE3-27E9-4B81-AC15-D56E67403E1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FDFF9F2-7FF7-48F9-95A5-F24C4E0D563C}" type="datetime1">
              <a:rPr lang="en-US"/>
              <a:pPr/>
              <a:t>8/11/2009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1C4863-961E-4DA6-B864-A8BC2491787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fld id="{28595395-F547-4C4B-89F5-09B77240B21B}" type="datetime1">
              <a:rPr lang="en-US"/>
              <a:pPr/>
              <a:t>8/11/2009</a:t>
            </a:fld>
            <a:endParaRPr lang="en-US"/>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3BC92A4-8C5A-4839-9525-071D95EE388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813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813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a:defRPr sz="1200">
                <a:solidFill>
                  <a:schemeClr val="tx2">
                    <a:shade val="90000"/>
                  </a:schemeClr>
                </a:solidFill>
              </a:defRPr>
            </a:lvl1pPr>
          </a:lstStyle>
          <a:p>
            <a:pPr>
              <a:defRPr/>
            </a:pPr>
            <a:fld id="{84188672-EE0D-4E4B-A3D8-90A570CF5815}" type="datetime1">
              <a:rPr lang="en-US"/>
              <a:pPr>
                <a:defRPr/>
              </a:pPr>
              <a:t>8/11/2009</a:t>
            </a:fld>
            <a:endParaRPr lang="en-US" dirty="0"/>
          </a:p>
        </p:txBody>
      </p:sp>
      <p:sp>
        <p:nvSpPr>
          <p:cNvPr id="20" name="Footer Placeholder 5"/>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defRPr>
            </a:lvl1pPr>
          </a:lstStyle>
          <a:p>
            <a:endParaRPr lang="en-US"/>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lIns="0" tIns="0" rIns="0" bIns="0" anchor="b"/>
          <a:lstStyle>
            <a:lvl1pPr algn="r">
              <a:defRPr sz="1200">
                <a:solidFill>
                  <a:schemeClr val="tx2">
                    <a:shade val="90000"/>
                  </a:schemeClr>
                </a:solidFill>
              </a:defRPr>
            </a:lvl1pPr>
          </a:lstStyle>
          <a:p>
            <a:pPr>
              <a:defRPr/>
            </a:pPr>
            <a:fld id="{63BD7CD6-02E1-463B-AD0F-9C0C6DC7A14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mdc.edu/businessaffairs/FMs.asp"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dc.edu/procedures/Chapter1/1164.pd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ebftp2/dhsweb/"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isvsr.mdc.edu/eis/gate/EISmain.aspx"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www.mdc.edu/businessaffairs/FMs.asp"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mdc.edu/asa/documents/109FeeForm.doc"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webftp2/dhsweb/"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12C15D-5B7D-4869-B10B-0401CA3D1905}" type="slidenum">
              <a:rPr lang="en-US"/>
              <a:pPr/>
              <a:t>1</a:t>
            </a:fld>
            <a:endParaRPr lang="en-US"/>
          </a:p>
        </p:txBody>
      </p:sp>
      <p:sp>
        <p:nvSpPr>
          <p:cNvPr id="3074" name="Rectangle 2"/>
          <p:cNvSpPr>
            <a:spLocks noGrp="1" noChangeArrowheads="1"/>
          </p:cNvSpPr>
          <p:nvPr>
            <p:ph type="ctrTitle" idx="4294967295"/>
          </p:nvPr>
        </p:nvSpPr>
        <p:spPr>
          <a:xfrm>
            <a:off x="1371600" y="1371600"/>
            <a:ext cx="7772400" cy="1143000"/>
          </a:xfrm>
        </p:spPr>
        <p:txBody>
          <a:bodyPr lIns="92075" tIns="46038" rIns="92075" bIns="46038" anchor="b">
            <a:normAutofit fontScale="90000"/>
          </a:bodyPr>
          <a:lstStyle/>
          <a:p>
            <a:r>
              <a:rPr lang="en-US" sz="3700" dirty="0"/>
              <a:t/>
            </a:r>
            <a:br>
              <a:rPr lang="en-US" sz="3700" dirty="0"/>
            </a:br>
            <a:r>
              <a:rPr lang="en-US" sz="3700" dirty="0"/>
              <a:t>  </a:t>
            </a:r>
            <a:r>
              <a:rPr lang="en-US" sz="3700" b="1" dirty="0"/>
              <a:t>COURSE USER FEE WORKSHOP</a:t>
            </a:r>
          </a:p>
        </p:txBody>
      </p:sp>
      <p:sp>
        <p:nvSpPr>
          <p:cNvPr id="15362" name="Rectangle 3"/>
          <p:cNvSpPr>
            <a:spLocks noGrp="1" noChangeArrowheads="1"/>
          </p:cNvSpPr>
          <p:nvPr>
            <p:ph type="subTitle" idx="4294967295"/>
          </p:nvPr>
        </p:nvSpPr>
        <p:spPr>
          <a:xfrm>
            <a:off x="0" y="4419600"/>
            <a:ext cx="8991600" cy="1752600"/>
          </a:xfrm>
        </p:spPr>
        <p:txBody>
          <a:bodyPr lIns="92075" tIns="46038" rIns="92075" bIns="46038"/>
          <a:lstStyle/>
          <a:p>
            <a:pPr marL="0" indent="0" algn="r">
              <a:buFont typeface="Wingdings" pitchFamily="2" charset="2"/>
              <a:buNone/>
            </a:pPr>
            <a:r>
              <a:rPr lang="en-US" sz="3300" dirty="0"/>
              <a:t>Presented by:</a:t>
            </a:r>
          </a:p>
          <a:p>
            <a:pPr marL="0" indent="0" algn="r">
              <a:buFont typeface="Wingdings" pitchFamily="2" charset="2"/>
              <a:buNone/>
            </a:pPr>
            <a:r>
              <a:rPr lang="en-US" sz="3300" dirty="0"/>
              <a:t>Business Affairs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
            <a:ext cx="8839200" cy="5105400"/>
          </a:xfrm>
        </p:spPr>
        <p:txBody>
          <a:bodyPr/>
          <a:lstStyle/>
          <a:p>
            <a:pPr>
              <a:buNone/>
            </a:pPr>
            <a:r>
              <a:rPr lang="en-US" b="1" dirty="0" smtClean="0">
                <a:cs typeface="Arial" charset="0"/>
              </a:rPr>
              <a:t>How do you complete the spreadsheet?</a:t>
            </a:r>
          </a:p>
          <a:p>
            <a:pPr>
              <a:buNone/>
            </a:pPr>
            <a:endParaRPr lang="en-US" b="1" dirty="0" smtClean="0">
              <a:cs typeface="Arial" charset="0"/>
            </a:endParaRPr>
          </a:p>
          <a:p>
            <a:pPr>
              <a:buFont typeface="Wingdings" pitchFamily="2" charset="2"/>
              <a:buChar char="§"/>
            </a:pPr>
            <a:r>
              <a:rPr lang="en-US" dirty="0" smtClean="0">
                <a:cs typeface="Arial" charset="0"/>
              </a:rPr>
              <a:t>Follow the steps on the </a:t>
            </a:r>
            <a:r>
              <a:rPr lang="en-US" b="1" dirty="0" smtClean="0">
                <a:cs typeface="Arial" charset="0"/>
              </a:rPr>
              <a:t>Special Fees Step by Step Instructions </a:t>
            </a:r>
            <a:r>
              <a:rPr lang="en-US" dirty="0" smtClean="0">
                <a:cs typeface="Arial" charset="0"/>
              </a:rPr>
              <a:t>(next page). </a:t>
            </a:r>
          </a:p>
          <a:p>
            <a:pPr>
              <a:buFont typeface="Wingdings" pitchFamily="2" charset="2"/>
              <a:buChar char="§"/>
            </a:pPr>
            <a:r>
              <a:rPr lang="en-US" dirty="0" smtClean="0">
                <a:cs typeface="Arial" charset="0"/>
              </a:rPr>
              <a:t>This checklist was created to help you gather all of the data needed  for the fee audit process.</a:t>
            </a:r>
          </a:p>
          <a:p>
            <a:pPr>
              <a:buFont typeface="Wingdings" pitchFamily="2" charset="2"/>
              <a:buChar char="§"/>
            </a:pPr>
            <a:r>
              <a:rPr lang="en-US" dirty="0" smtClean="0">
                <a:cs typeface="Arial" charset="0"/>
              </a:rPr>
              <a:t>The spreadsheet was created with formulas to support the cost calculations.</a:t>
            </a:r>
          </a:p>
          <a:p>
            <a:pPr>
              <a:buFont typeface="Wingdings" pitchFamily="2" charset="2"/>
              <a:buChar char="§"/>
            </a:pPr>
            <a:r>
              <a:rPr lang="en-US" dirty="0" smtClean="0">
                <a:cs typeface="Arial" charset="0"/>
              </a:rPr>
              <a:t>The  checklist and spreadsheet are both available on the college’s website, under forms in Business Affairs, in the Odyssey section. </a:t>
            </a:r>
            <a:br>
              <a:rPr lang="en-US" dirty="0" smtClean="0">
                <a:cs typeface="Arial" charset="0"/>
              </a:rPr>
            </a:br>
            <a:r>
              <a:rPr lang="en-US" dirty="0" smtClean="0"/>
              <a:t/>
            </a:r>
            <a:br>
              <a:rPr lang="en-US" dirty="0" smtClean="0"/>
            </a:br>
            <a:endParaRPr lang="en-US" dirty="0"/>
          </a:p>
        </p:txBody>
      </p:sp>
      <p:sp>
        <p:nvSpPr>
          <p:cNvPr id="4" name="Content Placeholder 3"/>
          <p:cNvSpPr>
            <a:spLocks noGrp="1"/>
          </p:cNvSpPr>
          <p:nvPr>
            <p:ph sz="half" idx="2"/>
          </p:nvPr>
        </p:nvSpPr>
        <p:spPr>
          <a:xfrm>
            <a:off x="381000" y="5638800"/>
            <a:ext cx="8229600" cy="685800"/>
          </a:xfrm>
          <a:solidFill>
            <a:schemeClr val="tx1"/>
          </a:solidFill>
        </p:spPr>
        <p:txBody>
          <a:bodyPr/>
          <a:lstStyle/>
          <a:p>
            <a:pPr>
              <a:buNone/>
            </a:pPr>
            <a:r>
              <a:rPr lang="en-US" sz="2400" b="1" u="sng" dirty="0" smtClean="0">
                <a:solidFill>
                  <a:srgbClr val="FFFF00"/>
                </a:solidFill>
                <a:hlinkClick r:id="rId2"/>
              </a:rPr>
              <a:t>https://www.mdc.edu/businessaffairs/FMs.asp</a:t>
            </a:r>
            <a:r>
              <a:rPr lang="en-US" sz="2400" dirty="0" smtClean="0"/>
              <a:t> </a:t>
            </a:r>
            <a:r>
              <a:rPr lang="en-US" dirty="0" smtClean="0"/>
              <a:t/>
            </a:r>
            <a:br>
              <a:rPr lang="en-US" dirty="0" smtClean="0"/>
            </a:br>
            <a:r>
              <a:rPr lang="en-US" dirty="0" smtClean="0"/>
              <a:t> </a:t>
            </a:r>
            <a:endParaRPr lang="en-US" dirty="0"/>
          </a:p>
        </p:txBody>
      </p:sp>
      <p:sp>
        <p:nvSpPr>
          <p:cNvPr id="5" name="Slide Number Placeholder 4"/>
          <p:cNvSpPr>
            <a:spLocks noGrp="1"/>
          </p:cNvSpPr>
          <p:nvPr>
            <p:ph type="sldNum" sz="quarter" idx="12"/>
          </p:nvPr>
        </p:nvSpPr>
        <p:spPr/>
        <p:txBody>
          <a:bodyPr/>
          <a:lstStyle/>
          <a:p>
            <a:fld id="{EA0162FF-C2C7-448C-ACEB-AF22D08C51C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CEDB3532-54C0-481D-8826-36DE1D53D635}" type="slidenum">
              <a:rPr lang="en-US"/>
              <a:pPr/>
              <a:t>11</a:t>
            </a:fld>
            <a:endParaRPr lang="en-US"/>
          </a:p>
        </p:txBody>
      </p:sp>
      <p:pic>
        <p:nvPicPr>
          <p:cNvPr id="5" name="Picture 4" descr="Special Fees -Step By Step.tif"/>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7C0CB2C3-BDCD-4314-A9C9-07C1A3601DD8}" type="slidenum">
              <a:rPr lang="en-US"/>
              <a:pPr/>
              <a:t>12</a:t>
            </a:fld>
            <a:endParaRPr lang="en-US"/>
          </a:p>
        </p:txBody>
      </p:sp>
      <p:sp>
        <p:nvSpPr>
          <p:cNvPr id="12290" name="Title 1"/>
          <p:cNvSpPr>
            <a:spLocks noGrp="1"/>
          </p:cNvSpPr>
          <p:nvPr>
            <p:ph type="title" idx="4294967295"/>
          </p:nvPr>
        </p:nvSpPr>
        <p:spPr>
          <a:xfrm>
            <a:off x="0" y="990600"/>
            <a:ext cx="9144000" cy="4419600"/>
          </a:xfrm>
        </p:spPr>
        <p:txBody>
          <a:bodyPr lIns="92075" tIns="46038" rIns="92075" bIns="46038" anchor="b"/>
          <a:lstStyle/>
          <a:p>
            <a:pPr algn="l"/>
            <a:r>
              <a:rPr lang="en-US" sz="2400" dirty="0">
                <a:solidFill>
                  <a:schemeClr val="tx1"/>
                </a:solidFill>
              </a:rPr>
              <a:t>Completing the checklist and worksheet developed provides a systematic process to document costs and minimize errors: </a:t>
            </a:r>
            <a:br>
              <a:rPr lang="en-US" sz="2400" dirty="0">
                <a:solidFill>
                  <a:schemeClr val="tx1"/>
                </a:solidFill>
              </a:rPr>
            </a:br>
            <a:r>
              <a:rPr lang="en-US" sz="2400" dirty="0"/>
              <a:t/>
            </a:r>
            <a:br>
              <a:rPr lang="en-US" sz="2400" dirty="0"/>
            </a:br>
            <a:r>
              <a:rPr lang="en-US" sz="2400" b="1" dirty="0">
                <a:solidFill>
                  <a:schemeClr val="tx1"/>
                </a:solidFill>
              </a:rPr>
              <a:t>Step 1. Campus</a:t>
            </a:r>
            <a:r>
              <a:rPr lang="en-US" sz="2400" dirty="0">
                <a:solidFill>
                  <a:schemeClr val="tx1"/>
                </a:solidFill>
              </a:rPr>
              <a:t> where courses are held is easy to identify.</a:t>
            </a:r>
            <a:br>
              <a:rPr lang="en-US" sz="2400" dirty="0">
                <a:solidFill>
                  <a:schemeClr val="tx1"/>
                </a:solidFill>
              </a:rPr>
            </a:br>
            <a:r>
              <a:rPr lang="en-US" sz="2400" dirty="0">
                <a:solidFill>
                  <a:schemeClr val="tx1"/>
                </a:solidFill>
              </a:rPr>
              <a:t/>
            </a:r>
            <a:br>
              <a:rPr lang="en-US" sz="2400" dirty="0">
                <a:solidFill>
                  <a:schemeClr val="tx1"/>
                </a:solidFill>
              </a:rPr>
            </a:br>
            <a:r>
              <a:rPr lang="en-US" sz="2400" b="1" dirty="0">
                <a:solidFill>
                  <a:schemeClr val="tx1"/>
                </a:solidFill>
              </a:rPr>
              <a:t>Step 2.</a:t>
            </a:r>
            <a:r>
              <a:rPr lang="en-US" sz="2400" dirty="0">
                <a:solidFill>
                  <a:schemeClr val="tx1"/>
                </a:solidFill>
              </a:rPr>
              <a:t> </a:t>
            </a:r>
            <a:r>
              <a:rPr lang="en-US" sz="2400" b="1" dirty="0">
                <a:solidFill>
                  <a:schemeClr val="tx1"/>
                </a:solidFill>
              </a:rPr>
              <a:t>Course ID and Reference #  </a:t>
            </a:r>
            <a:r>
              <a:rPr lang="en-US" sz="2400" dirty="0">
                <a:solidFill>
                  <a:schemeClr val="tx1"/>
                </a:solidFill>
              </a:rPr>
              <a:t>is very important to obtain  so the </a:t>
            </a:r>
            <a:r>
              <a:rPr lang="en-US" sz="2400" dirty="0" smtClean="0">
                <a:solidFill>
                  <a:schemeClr val="tx1"/>
                </a:solidFill>
              </a:rPr>
              <a:t>quals </a:t>
            </a:r>
            <a:r>
              <a:rPr lang="en-US" sz="2400" dirty="0">
                <a:solidFill>
                  <a:schemeClr val="tx1"/>
                </a:solidFill>
              </a:rPr>
              <a:t>where the courses and course expenditures are held can be determined.  If you follow the path noted on the checklist (OD, ST, CAMPUS #,CU, CC, MC and reference #, enter, type “D” on action line and tab to reference # press enter), you will get the information needed as illustrated on the next page.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D8E75D39-8CF9-46C0-ABBF-AFDFA121A69A}" type="slidenum">
              <a:rPr lang="en-US"/>
              <a:pPr/>
              <a:t>13</a:t>
            </a:fld>
            <a:endParaRPr lang="en-US"/>
          </a:p>
        </p:txBody>
      </p:sp>
      <p:pic>
        <p:nvPicPr>
          <p:cNvPr id="26625" name="Content Placeholder 3" descr="Fee Package_Page_02.t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85013D19-2480-4BC8-BC00-EB34D722D289}" type="slidenum">
              <a:rPr lang="en-US"/>
              <a:pPr/>
              <a:t>14</a:t>
            </a:fld>
            <a:endParaRPr lang="en-US"/>
          </a:p>
        </p:txBody>
      </p:sp>
      <p:sp>
        <p:nvSpPr>
          <p:cNvPr id="27649" name="Rectangle 3"/>
          <p:cNvSpPr>
            <a:spLocks noGrp="1" noChangeArrowheads="1"/>
          </p:cNvSpPr>
          <p:nvPr>
            <p:ph idx="4294967295"/>
          </p:nvPr>
        </p:nvSpPr>
        <p:spPr>
          <a:xfrm>
            <a:off x="381000" y="381000"/>
            <a:ext cx="8305800" cy="5943600"/>
          </a:xfrm>
        </p:spPr>
        <p:txBody>
          <a:bodyPr/>
          <a:lstStyle/>
          <a:p>
            <a:endParaRPr lang="en-US" sz="2600" dirty="0"/>
          </a:p>
          <a:p>
            <a:r>
              <a:rPr lang="en-US" sz="2600" dirty="0"/>
              <a:t>Every course reference number is attached to a </a:t>
            </a:r>
            <a:r>
              <a:rPr lang="en-US" sz="2600" dirty="0" smtClean="0"/>
              <a:t>qual. </a:t>
            </a:r>
            <a:r>
              <a:rPr lang="en-US" sz="2600" dirty="0"/>
              <a:t>Therefore, you will need  to check all of your reference numbers to make sure you capture all of the </a:t>
            </a:r>
            <a:r>
              <a:rPr lang="en-US" sz="2600" dirty="0" smtClean="0"/>
              <a:t>quals. You </a:t>
            </a:r>
            <a:r>
              <a:rPr lang="en-US" sz="2600" dirty="0"/>
              <a:t>may have one </a:t>
            </a:r>
            <a:r>
              <a:rPr lang="en-US" sz="2600" dirty="0" smtClean="0"/>
              <a:t>qual </a:t>
            </a:r>
            <a:r>
              <a:rPr lang="en-US" sz="2600" dirty="0"/>
              <a:t>or many</a:t>
            </a:r>
            <a:r>
              <a:rPr lang="en-US" sz="2600" dirty="0" smtClean="0"/>
              <a:t>.</a:t>
            </a:r>
          </a:p>
          <a:p>
            <a:r>
              <a:rPr lang="en-US" sz="2600" dirty="0" smtClean="0"/>
              <a:t> </a:t>
            </a:r>
            <a:r>
              <a:rPr lang="en-US" sz="2600" dirty="0"/>
              <a:t>Also remember that some expenses may be in  your Department Chairs </a:t>
            </a:r>
            <a:r>
              <a:rPr lang="en-US" sz="2600" dirty="0" smtClean="0"/>
              <a:t>qual </a:t>
            </a:r>
            <a:r>
              <a:rPr lang="en-US" sz="2600" dirty="0"/>
              <a:t>instead of the </a:t>
            </a:r>
            <a:r>
              <a:rPr lang="en-US" sz="2600" dirty="0" smtClean="0"/>
              <a:t>qual </a:t>
            </a:r>
            <a:r>
              <a:rPr lang="en-US" sz="2600" dirty="0"/>
              <a:t>used for the course. </a:t>
            </a:r>
            <a:r>
              <a:rPr lang="en-US" sz="2600" dirty="0" smtClean="0"/>
              <a:t>Please </a:t>
            </a:r>
            <a:r>
              <a:rPr lang="en-US" sz="2600" dirty="0"/>
              <a:t>check with your Department Chair  to obtain this information. </a:t>
            </a:r>
            <a:endParaRPr lang="en-US" sz="2600" dirty="0" smtClean="0"/>
          </a:p>
          <a:p>
            <a:r>
              <a:rPr lang="en-US" sz="2600" dirty="0" smtClean="0"/>
              <a:t>This </a:t>
            </a:r>
            <a:r>
              <a:rPr lang="en-US" sz="2600" dirty="0"/>
              <a:t>can be a little confusing, but once you have identified the </a:t>
            </a:r>
            <a:r>
              <a:rPr lang="en-US" sz="2600" dirty="0" smtClean="0"/>
              <a:t>quals </a:t>
            </a:r>
            <a:r>
              <a:rPr lang="en-US" sz="2600" dirty="0"/>
              <a:t>all of your expenses will be easy to locate.</a:t>
            </a:r>
          </a:p>
          <a:p>
            <a:pPr>
              <a:buFont typeface="Wingdings" pitchFamily="2" charset="2"/>
              <a:buNone/>
            </a:pPr>
            <a:endParaRPr lang="en-US" sz="2600" b="1" dirty="0" smtClean="0"/>
          </a:p>
          <a:p>
            <a:pPr>
              <a:buFont typeface="Wingdings" pitchFamily="2" charset="2"/>
              <a:buNone/>
            </a:pPr>
            <a:endParaRPr lang="en-US" sz="2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FC8051EC-B27A-47B0-A390-DE637B862072}" type="slidenum">
              <a:rPr lang="en-US"/>
              <a:pPr/>
              <a:t>15</a:t>
            </a:fld>
            <a:endParaRPr lang="en-US"/>
          </a:p>
        </p:txBody>
      </p:sp>
      <p:sp>
        <p:nvSpPr>
          <p:cNvPr id="60419" name="Rectangle 3"/>
          <p:cNvSpPr>
            <a:spLocks noGrp="1" noChangeArrowheads="1"/>
          </p:cNvSpPr>
          <p:nvPr>
            <p:ph type="body" idx="1"/>
          </p:nvPr>
        </p:nvSpPr>
        <p:spPr/>
        <p:txBody>
          <a:bodyPr/>
          <a:lstStyle/>
          <a:p>
            <a:r>
              <a:rPr lang="en-US" b="1" dirty="0"/>
              <a:t>Something to remember, you cannot use expenditures which are funded by </a:t>
            </a:r>
            <a:r>
              <a:rPr lang="en-US" b="1" dirty="0" smtClean="0"/>
              <a:t>Grants, Fund 2 </a:t>
            </a:r>
            <a:r>
              <a:rPr lang="en-US" b="1" dirty="0"/>
              <a:t>(e.g., Perkins) to support the fee calculation.</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84D106B7-5A28-489F-8C3E-9840D28109A2}" type="slidenum">
              <a:rPr lang="en-US"/>
              <a:pPr/>
              <a:t>16</a:t>
            </a:fld>
            <a:endParaRPr lang="en-US"/>
          </a:p>
        </p:txBody>
      </p:sp>
      <p:sp>
        <p:nvSpPr>
          <p:cNvPr id="10242" name="Title 1"/>
          <p:cNvSpPr>
            <a:spLocks noGrp="1"/>
          </p:cNvSpPr>
          <p:nvPr>
            <p:ph type="title" idx="4294967295"/>
          </p:nvPr>
        </p:nvSpPr>
        <p:spPr>
          <a:xfrm>
            <a:off x="228600" y="381000"/>
            <a:ext cx="8534400" cy="6019800"/>
          </a:xfrm>
        </p:spPr>
        <p:txBody>
          <a:bodyPr lIns="92075" tIns="46038" rIns="92075" bIns="46038" anchor="b">
            <a:normAutofit/>
          </a:bodyPr>
          <a:lstStyle/>
          <a:p>
            <a:pPr algn="l"/>
            <a:r>
              <a:rPr lang="en-US" sz="2400" b="1" dirty="0">
                <a:solidFill>
                  <a:schemeClr val="tx1"/>
                </a:solidFill>
              </a:rPr>
              <a:t>Step 3. What is furnished and or provided for the student? </a:t>
            </a:r>
            <a:r>
              <a:rPr lang="en-US" sz="2400" b="1" dirty="0" smtClean="0">
                <a:solidFill>
                  <a:schemeClr val="tx1"/>
                </a:solidFill>
              </a:rPr>
              <a:t/>
            </a:r>
            <a:br>
              <a:rPr lang="en-US" sz="2400" b="1" dirty="0" smtClean="0">
                <a:solidFill>
                  <a:schemeClr val="tx1"/>
                </a:solidFill>
              </a:rPr>
            </a:br>
            <a:r>
              <a:rPr lang="en-US" sz="2400" b="1" dirty="0">
                <a:solidFill>
                  <a:schemeClr val="tx1"/>
                </a:solidFill>
              </a:rPr>
              <a:t/>
            </a:r>
            <a:br>
              <a:rPr lang="en-US" sz="2400" b="1" dirty="0">
                <a:solidFill>
                  <a:schemeClr val="tx1"/>
                </a:solidFill>
              </a:rPr>
            </a:br>
            <a:r>
              <a:rPr lang="en-US" sz="2200" dirty="0">
                <a:solidFill>
                  <a:schemeClr val="tx1"/>
                </a:solidFill>
              </a:rPr>
              <a:t>You must identify and document course related expenses supporting the fee.  This includes cost components which are </a:t>
            </a:r>
            <a:r>
              <a:rPr lang="en-US" sz="2200" b="1" dirty="0">
                <a:solidFill>
                  <a:schemeClr val="tx1"/>
                </a:solidFill>
              </a:rPr>
              <a:t>not direct instructional </a:t>
            </a:r>
            <a:r>
              <a:rPr lang="en-US" sz="2200" dirty="0">
                <a:solidFill>
                  <a:schemeClr val="tx1"/>
                </a:solidFill>
              </a:rPr>
              <a:t>and are provided or available to the student</a:t>
            </a:r>
            <a:r>
              <a:rPr lang="en-US" sz="2200" dirty="0" smtClean="0">
                <a:solidFill>
                  <a:schemeClr val="tx1"/>
                </a:solidFill>
              </a:rPr>
              <a:t>.</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Cost </a:t>
            </a:r>
            <a:r>
              <a:rPr lang="en-US" sz="2200" dirty="0">
                <a:solidFill>
                  <a:schemeClr val="tx1"/>
                </a:solidFill>
              </a:rPr>
              <a:t>components may include equipment (computers, monitors, video and audio equipment, vehicles etc.), instructional materials (copies, software, etc.) </a:t>
            </a:r>
            <a:r>
              <a:rPr lang="en-US" sz="2200" dirty="0" smtClean="0">
                <a:solidFill>
                  <a:schemeClr val="tx1"/>
                </a:solidFill>
              </a:rPr>
              <a:t> personnel (tutors, staff, paraprofessional) or </a:t>
            </a:r>
            <a:r>
              <a:rPr lang="en-US" sz="2200" dirty="0">
                <a:solidFill>
                  <a:schemeClr val="tx1"/>
                </a:solidFill>
              </a:rPr>
              <a:t>supplies (paper,  fire arms, special gear, fuel, medical  supplies etc.). </a:t>
            </a:r>
            <a:br>
              <a:rPr lang="en-US" sz="2200" dirty="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Cost information  and data documentation include </a:t>
            </a:r>
            <a:r>
              <a:rPr lang="en-US" sz="2200" dirty="0" smtClean="0">
                <a:solidFill>
                  <a:schemeClr val="tx1"/>
                </a:solidFill>
              </a:rPr>
              <a:t>payroll records, invoices</a:t>
            </a:r>
            <a:r>
              <a:rPr lang="en-US" sz="2200" dirty="0">
                <a:solidFill>
                  <a:schemeClr val="tx1"/>
                </a:solidFill>
              </a:rPr>
              <a:t>, purchase </a:t>
            </a:r>
            <a:r>
              <a:rPr lang="en-US" sz="2200" dirty="0" smtClean="0">
                <a:solidFill>
                  <a:schemeClr val="tx1"/>
                </a:solidFill>
              </a:rPr>
              <a:t>orders and </a:t>
            </a:r>
            <a:r>
              <a:rPr lang="en-US" sz="2200" dirty="0">
                <a:solidFill>
                  <a:schemeClr val="tx1"/>
                </a:solidFill>
              </a:rPr>
              <a:t>purchasing card reconciliations. </a:t>
            </a: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lstStyle/>
          <a:p>
            <a:r>
              <a:rPr lang="en-US" sz="3600" dirty="0" smtClean="0"/>
              <a:t/>
            </a:r>
            <a:br>
              <a:rPr lang="en-US" sz="3600" dirty="0" smtClean="0"/>
            </a:br>
            <a:r>
              <a:rPr lang="en-US" sz="3600" dirty="0" smtClean="0"/>
              <a:t>So now you ask yourself where do I get all of this information?</a:t>
            </a:r>
            <a:br>
              <a:rPr lang="en-US" sz="3600" dirty="0" smtClean="0"/>
            </a:br>
            <a:endParaRPr lang="en-US" sz="3600" dirty="0"/>
          </a:p>
        </p:txBody>
      </p:sp>
      <p:sp>
        <p:nvSpPr>
          <p:cNvPr id="3" name="Content Placeholder 2"/>
          <p:cNvSpPr>
            <a:spLocks noGrp="1"/>
          </p:cNvSpPr>
          <p:nvPr>
            <p:ph idx="1"/>
          </p:nvPr>
        </p:nvSpPr>
        <p:spPr>
          <a:xfrm>
            <a:off x="457200" y="1447800"/>
            <a:ext cx="8229600" cy="4648200"/>
          </a:xfrm>
        </p:spPr>
        <p:txBody>
          <a:bodyPr/>
          <a:lstStyle/>
          <a:p>
            <a:r>
              <a:rPr lang="en-US" sz="2800" dirty="0" smtClean="0"/>
              <a:t>1. </a:t>
            </a:r>
            <a:r>
              <a:rPr lang="en-US" sz="2800" b="1" dirty="0" smtClean="0"/>
              <a:t>Payroll records </a:t>
            </a:r>
            <a:r>
              <a:rPr lang="en-US" sz="2800" dirty="0" smtClean="0"/>
              <a:t>are all in OD. Follow the path of CM, TA, EA, type in check date, H (hourly), qual and enter. </a:t>
            </a:r>
          </a:p>
          <a:p>
            <a:r>
              <a:rPr lang="en-US" sz="2800" dirty="0" smtClean="0"/>
              <a:t>2. </a:t>
            </a:r>
            <a:r>
              <a:rPr lang="en-US" sz="2800" b="1" dirty="0" smtClean="0"/>
              <a:t>Finance records </a:t>
            </a:r>
            <a:r>
              <a:rPr lang="en-US" sz="2800" dirty="0" smtClean="0"/>
              <a:t>are all in OD.  Follow the path of CM, IQ, IP, IS, type qual and enter. </a:t>
            </a:r>
          </a:p>
          <a:p>
            <a:r>
              <a:rPr lang="en-US" sz="2800" dirty="0" smtClean="0"/>
              <a:t>3. </a:t>
            </a:r>
            <a:r>
              <a:rPr lang="en-US" sz="2800" b="1" dirty="0" smtClean="0"/>
              <a:t>Computer/Equipment</a:t>
            </a:r>
            <a:r>
              <a:rPr lang="en-US" sz="2800" dirty="0" smtClean="0"/>
              <a:t> all inventoried items are in the Property Management System that you can accessed via the web.</a:t>
            </a:r>
          </a:p>
          <a:p>
            <a:r>
              <a:rPr lang="en-US" sz="2800" dirty="0" smtClean="0"/>
              <a:t>Next few screens will guide you through the system…</a:t>
            </a:r>
            <a:endParaRPr lang="en-US" sz="2800" dirty="0"/>
          </a:p>
        </p:txBody>
      </p:sp>
      <p:sp>
        <p:nvSpPr>
          <p:cNvPr id="4" name="Slide Number Placeholder 3"/>
          <p:cNvSpPr>
            <a:spLocks noGrp="1"/>
          </p:cNvSpPr>
          <p:nvPr>
            <p:ph type="sldNum" sz="quarter" idx="12"/>
          </p:nvPr>
        </p:nvSpPr>
        <p:spPr/>
        <p:txBody>
          <a:bodyPr/>
          <a:lstStyle/>
          <a:p>
            <a:fld id="{978253B8-7B6B-412E-9221-DDF47ECD902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200" b="1" dirty="0" smtClean="0"/>
              <a:t>Payroll Records</a:t>
            </a:r>
            <a:r>
              <a:rPr lang="en-US" sz="3200" dirty="0" smtClean="0"/>
              <a:t/>
            </a:r>
            <a:br>
              <a:rPr lang="en-US" sz="3200" dirty="0" smtClean="0"/>
            </a:br>
            <a:r>
              <a:rPr lang="en-US" sz="3200" dirty="0" smtClean="0"/>
              <a:t>OD CM TA EA</a:t>
            </a:r>
            <a:endParaRPr lang="en-US" sz="3200" dirty="0"/>
          </a:p>
        </p:txBody>
      </p:sp>
      <p:sp>
        <p:nvSpPr>
          <p:cNvPr id="3" name="Content Placeholder 2"/>
          <p:cNvSpPr>
            <a:spLocks noGrp="1"/>
          </p:cNvSpPr>
          <p:nvPr>
            <p:ph idx="1"/>
          </p:nvPr>
        </p:nvSpPr>
        <p:spPr>
          <a:xfrm>
            <a:off x="457200" y="1295400"/>
            <a:ext cx="8229600" cy="4800600"/>
          </a:xfrm>
        </p:spPr>
        <p:txBody>
          <a:bodyPr/>
          <a:lstStyle/>
          <a:p>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978253B8-7B6B-412E-9221-DDF47ECD9022}" type="slidenum">
              <a:rPr lang="en-US" smtClean="0"/>
              <a:pPr/>
              <a:t>18</a:t>
            </a:fld>
            <a:endParaRPr lang="en-US"/>
          </a:p>
        </p:txBody>
      </p:sp>
      <p:pic>
        <p:nvPicPr>
          <p:cNvPr id="7" name="Picture 6" descr="Payroll_Page_2.tif"/>
          <p:cNvPicPr>
            <a:picLocks noChangeAspect="1"/>
          </p:cNvPicPr>
          <p:nvPr/>
        </p:nvPicPr>
        <p:blipFill>
          <a:blip r:embed="rId2" cstate="print"/>
          <a:stretch>
            <a:fillRect/>
          </a:stretch>
        </p:blipFill>
        <p:spPr>
          <a:xfrm>
            <a:off x="0" y="1447800"/>
            <a:ext cx="9144000" cy="5410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419600"/>
          </a:xfrm>
        </p:spPr>
        <p:txBody>
          <a:bodyPr/>
          <a:lstStyle/>
          <a:p>
            <a:endParaRPr lang="en-US" dirty="0"/>
          </a:p>
        </p:txBody>
      </p:sp>
      <p:sp>
        <p:nvSpPr>
          <p:cNvPr id="3" name="Content Placeholder 2"/>
          <p:cNvSpPr>
            <a:spLocks noGrp="1"/>
          </p:cNvSpPr>
          <p:nvPr>
            <p:ph idx="1"/>
          </p:nvPr>
        </p:nvSpPr>
        <p:spPr>
          <a:xfrm>
            <a:off x="457200" y="5029200"/>
            <a:ext cx="8229600" cy="1600200"/>
          </a:xfrm>
        </p:spPr>
        <p:txBody>
          <a:bodyPr/>
          <a:lstStyle/>
          <a:p>
            <a:r>
              <a:rPr lang="en-US" sz="2400" dirty="0" smtClean="0"/>
              <a:t>From the prior screen if you press F11, you will get the information noted above, the hourly rate. </a:t>
            </a:r>
          </a:p>
          <a:p>
            <a:endParaRPr lang="en-US" sz="2400" dirty="0" smtClean="0"/>
          </a:p>
        </p:txBody>
      </p:sp>
      <p:sp>
        <p:nvSpPr>
          <p:cNvPr id="4" name="Slide Number Placeholder 3"/>
          <p:cNvSpPr>
            <a:spLocks noGrp="1"/>
          </p:cNvSpPr>
          <p:nvPr>
            <p:ph type="sldNum" sz="quarter" idx="12"/>
          </p:nvPr>
        </p:nvSpPr>
        <p:spPr/>
        <p:txBody>
          <a:bodyPr/>
          <a:lstStyle/>
          <a:p>
            <a:fld id="{978253B8-7B6B-412E-9221-DDF47ECD9022}" type="slidenum">
              <a:rPr lang="en-US" smtClean="0"/>
              <a:pPr/>
              <a:t>19</a:t>
            </a:fld>
            <a:endParaRPr lang="en-US"/>
          </a:p>
        </p:txBody>
      </p:sp>
      <p:pic>
        <p:nvPicPr>
          <p:cNvPr id="7" name="Picture 6" descr="Payroll_Page_1.tif"/>
          <p:cNvPicPr>
            <a:picLocks noChangeAspect="1"/>
          </p:cNvPicPr>
          <p:nvPr/>
        </p:nvPicPr>
        <p:blipFill>
          <a:blip r:embed="rId2" cstate="print"/>
          <a:stretch>
            <a:fillRect/>
          </a:stretch>
        </p:blipFill>
        <p:spPr>
          <a:xfrm>
            <a:off x="0" y="0"/>
            <a:ext cx="9144000" cy="4876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A557721-4BF7-4328-8096-10860D99C656}" type="slidenum">
              <a:rPr lang="en-US"/>
              <a:pPr/>
              <a:t>2</a:t>
            </a:fld>
            <a:endParaRPr lang="en-US"/>
          </a:p>
        </p:txBody>
      </p:sp>
      <p:sp>
        <p:nvSpPr>
          <p:cNvPr id="17409" name="Rectangle 2"/>
          <p:cNvSpPr>
            <a:spLocks noGrp="1" noChangeArrowheads="1"/>
          </p:cNvSpPr>
          <p:nvPr>
            <p:ph type="title" idx="4294967295"/>
          </p:nvPr>
        </p:nvSpPr>
        <p:spPr>
          <a:xfrm>
            <a:off x="0" y="274638"/>
            <a:ext cx="8229600" cy="1143000"/>
          </a:xfrm>
        </p:spPr>
        <p:txBody>
          <a:bodyPr lIns="92075" tIns="46038" rIns="92075" bIns="46038" anchor="b"/>
          <a:lstStyle/>
          <a:p>
            <a:r>
              <a:rPr lang="en-US" sz="3100" b="1" dirty="0"/>
              <a:t>Course User Fee Audit</a:t>
            </a:r>
          </a:p>
        </p:txBody>
      </p:sp>
      <p:sp>
        <p:nvSpPr>
          <p:cNvPr id="17410" name="Rectangle 3"/>
          <p:cNvSpPr>
            <a:spLocks noGrp="1" noChangeArrowheads="1"/>
          </p:cNvSpPr>
          <p:nvPr>
            <p:ph type="body" idx="4294967295"/>
          </p:nvPr>
        </p:nvSpPr>
        <p:spPr>
          <a:xfrm>
            <a:off x="533400" y="1600200"/>
            <a:ext cx="7696200" cy="3190875"/>
          </a:xfrm>
        </p:spPr>
        <p:txBody>
          <a:bodyPr lIns="92075" tIns="46038" rIns="92075" bIns="46038"/>
          <a:lstStyle/>
          <a:p>
            <a:r>
              <a:rPr lang="en-US" sz="2600" dirty="0"/>
              <a:t>State Auditors review Miami Dade College Course User Fees every two years and may begin as early as November of this year</a:t>
            </a:r>
            <a:r>
              <a:rPr lang="en-US" sz="2600" dirty="0" smtClean="0"/>
              <a:t>.</a:t>
            </a:r>
          </a:p>
          <a:p>
            <a:r>
              <a:rPr lang="en-US" sz="2600" dirty="0" smtClean="0"/>
              <a:t>All </a:t>
            </a:r>
            <a:r>
              <a:rPr lang="en-US" sz="2600" dirty="0"/>
              <a:t>Course User Fees are required to be reviewed at least once every five years. </a:t>
            </a:r>
            <a:endParaRPr lang="en-US" sz="2600" dirty="0" smtClean="0"/>
          </a:p>
          <a:p>
            <a:r>
              <a:rPr lang="en-US" sz="2600" b="1" dirty="0" smtClean="0"/>
              <a:t>Manual </a:t>
            </a:r>
            <a:r>
              <a:rPr lang="en-US" sz="2600" b="1" dirty="0"/>
              <a:t>of Procedures #1164 Course User Fees, </a:t>
            </a:r>
            <a:r>
              <a:rPr lang="en-US" sz="2600" dirty="0"/>
              <a:t>depicts the College procedure which outlines the process developed in support of all course user fees.</a:t>
            </a:r>
          </a:p>
          <a:p>
            <a:endParaRPr lang="en-US" sz="2600" dirty="0"/>
          </a:p>
          <a:p>
            <a:pPr>
              <a:buFont typeface="Wingdings" pitchFamily="2" charset="2"/>
              <a:buNone/>
            </a:pPr>
            <a:endParaRPr lang="en-US" sz="2600" dirty="0"/>
          </a:p>
          <a:p>
            <a:pPr>
              <a:buFont typeface="Wingdings" pitchFamily="2" charset="2"/>
              <a:buNone/>
            </a:pPr>
            <a:endParaRPr lang="en-US" sz="2400" b="1" kern="1200" dirty="0">
              <a:noFill/>
              <a:latin typeface="Arial" charset="0"/>
              <a:hlinkClick r:id="rId2"/>
            </a:endParaRPr>
          </a:p>
          <a:p>
            <a:pPr>
              <a:buFont typeface="Wingdings" pitchFamily="2" charset="2"/>
              <a:buNone/>
            </a:pPr>
            <a:endParaRPr lang="en-US" sz="2600" dirty="0"/>
          </a:p>
          <a:p>
            <a:endParaRPr lang="en-US" sz="2600" dirty="0"/>
          </a:p>
          <a:p>
            <a:pPr>
              <a:buFont typeface="Wingdings" pitchFamily="2" charset="2"/>
              <a:buNone/>
            </a:pPr>
            <a:endParaRPr lang="en-US" sz="3300" dirty="0"/>
          </a:p>
          <a:p>
            <a:endParaRPr lang="en-US" sz="3300" dirty="0"/>
          </a:p>
        </p:txBody>
      </p:sp>
      <p:sp>
        <p:nvSpPr>
          <p:cNvPr id="6148" name="Rectangle 4"/>
          <p:cNvSpPr>
            <a:spLocks noChangeArrowheads="1"/>
          </p:cNvSpPr>
          <p:nvPr/>
        </p:nvSpPr>
        <p:spPr bwMode="auto">
          <a:xfrm>
            <a:off x="381000" y="5638800"/>
            <a:ext cx="8153400" cy="533400"/>
          </a:xfrm>
          <a:prstGeom prst="rect">
            <a:avLst/>
          </a:prstGeom>
          <a:solidFill>
            <a:srgbClr val="F8F8F8"/>
          </a:solidFill>
          <a:ln w="9525">
            <a:solidFill>
              <a:schemeClr val="bg1">
                <a:lumMod val="50000"/>
              </a:schemeClr>
            </a:solidFill>
            <a:miter lim="800000"/>
            <a:headEnd/>
            <a:tailEnd/>
          </a:ln>
        </p:spPr>
        <p:txBody>
          <a:bodyPr lIns="92075" tIns="46038" rIns="92075" bIns="46038"/>
          <a:lstStyle/>
          <a:p>
            <a:pPr marL="342900" indent="-342900" eaLnBrk="0" hangingPunct="0">
              <a:spcBef>
                <a:spcPct val="20000"/>
              </a:spcBef>
              <a:buFontTx/>
              <a:buChar char="•"/>
              <a:defRPr/>
            </a:pPr>
            <a:r>
              <a:rPr lang="en-US" sz="2400" b="1" dirty="0">
                <a:noFill/>
                <a:hlinkClick r:id="rId2"/>
              </a:rPr>
              <a:t>https://www.mdc.edu/procedures/Chapter1/1164.pdf</a:t>
            </a:r>
            <a:endParaRPr lang="en-US" sz="2400" b="1" dirty="0">
              <a:no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lstStyle/>
          <a:p>
            <a:r>
              <a:rPr lang="en-US" dirty="0" smtClean="0"/>
              <a:t>Personnel cost is an expense component often overlooked and includes expenses generated from courses and/or labs including lab assistants or tutors. </a:t>
            </a:r>
          </a:p>
          <a:p>
            <a:pPr>
              <a:buNone/>
            </a:pPr>
            <a:endParaRPr lang="en-US" dirty="0" smtClean="0"/>
          </a:p>
          <a:p>
            <a:r>
              <a:rPr lang="en-US" dirty="0" smtClean="0"/>
              <a:t>By using the screens just reviewed you can capture all of the personnel cost to complete  this section of the worksheet.</a:t>
            </a:r>
          </a:p>
          <a:p>
            <a:pPr>
              <a:buNone/>
            </a:pPr>
            <a:endParaRPr lang="en-US" dirty="0"/>
          </a:p>
        </p:txBody>
      </p:sp>
      <p:sp>
        <p:nvSpPr>
          <p:cNvPr id="4" name="Slide Number Placeholder 3"/>
          <p:cNvSpPr>
            <a:spLocks noGrp="1"/>
          </p:cNvSpPr>
          <p:nvPr>
            <p:ph type="sldNum" sz="quarter" idx="12"/>
          </p:nvPr>
        </p:nvSpPr>
        <p:spPr/>
        <p:txBody>
          <a:bodyPr/>
          <a:lstStyle/>
          <a:p>
            <a:fld id="{978253B8-7B6B-412E-9221-DDF47ECD9022}"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smtClean="0"/>
              <a:t>Finance Records</a:t>
            </a:r>
            <a:endParaRPr lang="en-US" dirty="0"/>
          </a:p>
        </p:txBody>
      </p:sp>
      <p:sp>
        <p:nvSpPr>
          <p:cNvPr id="3" name="Content Placeholder 2"/>
          <p:cNvSpPr>
            <a:spLocks noGrp="1"/>
          </p:cNvSpPr>
          <p:nvPr>
            <p:ph idx="1"/>
          </p:nvPr>
        </p:nvSpPr>
        <p:spPr>
          <a:xfrm>
            <a:off x="457200" y="1600200"/>
            <a:ext cx="8229600" cy="4495800"/>
          </a:xfrm>
        </p:spPr>
        <p:txBody>
          <a:bodyPr/>
          <a:lstStyle/>
          <a:p>
            <a:r>
              <a:rPr lang="en-US" sz="2800" dirty="0" smtClean="0"/>
              <a:t>In the Finance area the following transactions are posted:</a:t>
            </a:r>
          </a:p>
          <a:p>
            <a:pPr lvl="1"/>
            <a:r>
              <a:rPr lang="en-US" dirty="0" smtClean="0"/>
              <a:t>Purchase Orders</a:t>
            </a:r>
          </a:p>
          <a:p>
            <a:pPr lvl="1"/>
            <a:r>
              <a:rPr lang="en-US" dirty="0" smtClean="0"/>
              <a:t>Disbursement Requests</a:t>
            </a:r>
          </a:p>
          <a:p>
            <a:pPr lvl="1"/>
            <a:r>
              <a:rPr lang="en-US" dirty="0" smtClean="0"/>
              <a:t>Purchasing Card</a:t>
            </a:r>
          </a:p>
          <a:p>
            <a:r>
              <a:rPr lang="en-US" sz="2800" dirty="0" smtClean="0"/>
              <a:t>Follow the path of OD,CM, IQ, IP, IS type qual and enter. This brings you to the Income and Expense screen.</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78253B8-7B6B-412E-9221-DDF47ECD9022}"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85C129F0-82AA-44FC-85A6-77B5599A30C3}" type="slidenum">
              <a:rPr lang="en-US"/>
              <a:pPr/>
              <a:t>22</a:t>
            </a:fld>
            <a:endParaRPr lang="en-US"/>
          </a:p>
        </p:txBody>
      </p:sp>
      <p:sp>
        <p:nvSpPr>
          <p:cNvPr id="29697" name="Content Placeholder 2"/>
          <p:cNvSpPr>
            <a:spLocks noGrp="1"/>
          </p:cNvSpPr>
          <p:nvPr>
            <p:ph idx="4294967295"/>
          </p:nvPr>
        </p:nvSpPr>
        <p:spPr>
          <a:xfrm>
            <a:off x="457200" y="5105400"/>
            <a:ext cx="8229600" cy="1524000"/>
          </a:xfrm>
        </p:spPr>
        <p:txBody>
          <a:bodyPr/>
          <a:lstStyle/>
          <a:p>
            <a:r>
              <a:rPr lang="en-US" sz="2000" dirty="0" smtClean="0"/>
              <a:t>Remember </a:t>
            </a:r>
            <a:r>
              <a:rPr lang="en-US" sz="2000" dirty="0"/>
              <a:t>that accounts beginning with 5’s are related to personnel expenses. The data here is for </a:t>
            </a:r>
            <a:r>
              <a:rPr lang="en-US" sz="2000" dirty="0" smtClean="0"/>
              <a:t>transactions posted in </a:t>
            </a:r>
            <a:r>
              <a:rPr lang="en-US" sz="2000" dirty="0"/>
              <a:t>June 2008. If you need to go backwards in time, just type </a:t>
            </a:r>
            <a:r>
              <a:rPr lang="en-US" sz="2000" dirty="0" smtClean="0"/>
              <a:t>over the year and month.</a:t>
            </a:r>
          </a:p>
          <a:p>
            <a:pPr>
              <a:buNone/>
            </a:pPr>
            <a:r>
              <a:rPr lang="en-US" sz="2000" dirty="0" smtClean="0"/>
              <a:t> </a:t>
            </a:r>
            <a:endParaRPr lang="en-US" sz="2000" dirty="0"/>
          </a:p>
        </p:txBody>
      </p:sp>
      <p:sp>
        <p:nvSpPr>
          <p:cNvPr id="29702" name="Line 6"/>
          <p:cNvSpPr>
            <a:spLocks noChangeShapeType="1"/>
          </p:cNvSpPr>
          <p:nvPr/>
        </p:nvSpPr>
        <p:spPr bwMode="auto">
          <a:xfrm flipH="1">
            <a:off x="6934200" y="4191000"/>
            <a:ext cx="304800" cy="0"/>
          </a:xfrm>
          <a:prstGeom prst="line">
            <a:avLst/>
          </a:prstGeom>
          <a:noFill/>
          <a:ln w="9525">
            <a:solidFill>
              <a:schemeClr val="tx1"/>
            </a:solidFill>
            <a:round/>
            <a:headEnd/>
            <a:tailEnd type="arrow" w="med" len="med"/>
          </a:ln>
          <a:effectLst/>
        </p:spPr>
        <p:txBody>
          <a:bodyPr/>
          <a:lstStyle/>
          <a:p>
            <a:endParaRPr lang="en-US"/>
          </a:p>
        </p:txBody>
      </p:sp>
      <p:pic>
        <p:nvPicPr>
          <p:cNvPr id="11" name="Picture 10" descr="Fee Package_Page_03.tif"/>
          <p:cNvPicPr>
            <a:picLocks noChangeAspect="1"/>
          </p:cNvPicPr>
          <p:nvPr/>
        </p:nvPicPr>
        <p:blipFill>
          <a:blip r:embed="rId2" cstate="print"/>
          <a:stretch>
            <a:fillRect/>
          </a:stretch>
        </p:blipFill>
        <p:spPr>
          <a:xfrm>
            <a:off x="0" y="1"/>
            <a:ext cx="9144000" cy="4953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D61CD9-327A-49FF-A752-7C469C81F8C3}" type="slidenum">
              <a:rPr lang="en-US"/>
              <a:pPr/>
              <a:t>23</a:t>
            </a:fld>
            <a:endParaRPr lang="en-US"/>
          </a:p>
        </p:txBody>
      </p:sp>
      <p:sp>
        <p:nvSpPr>
          <p:cNvPr id="30721" name="Content Placeholder 2"/>
          <p:cNvSpPr>
            <a:spLocks noGrp="1"/>
          </p:cNvSpPr>
          <p:nvPr>
            <p:ph idx="4294967295"/>
          </p:nvPr>
        </p:nvSpPr>
        <p:spPr>
          <a:xfrm>
            <a:off x="457200" y="5105400"/>
            <a:ext cx="8229600" cy="990600"/>
          </a:xfrm>
        </p:spPr>
        <p:txBody>
          <a:bodyPr/>
          <a:lstStyle/>
          <a:p>
            <a:r>
              <a:rPr lang="en-US" sz="2000" dirty="0"/>
              <a:t>Again same as the previous page, but more general ledger codes are displayed for the </a:t>
            </a:r>
            <a:r>
              <a:rPr lang="en-US" sz="2000" dirty="0" smtClean="0"/>
              <a:t>qual, after </a:t>
            </a:r>
            <a:r>
              <a:rPr lang="en-US" sz="2000" dirty="0"/>
              <a:t>pressing the F8 key. If you scroll to the general ledger code and press enter, more detail information is provided.</a:t>
            </a:r>
          </a:p>
          <a:p>
            <a:endParaRPr lang="en-US" sz="2600" dirty="0"/>
          </a:p>
        </p:txBody>
      </p:sp>
      <p:pic>
        <p:nvPicPr>
          <p:cNvPr id="6" name="Picture 5" descr="Fee Package_Page_04.tif"/>
          <p:cNvPicPr>
            <a:picLocks noChangeAspect="1"/>
          </p:cNvPicPr>
          <p:nvPr/>
        </p:nvPicPr>
        <p:blipFill>
          <a:blip r:embed="rId2" cstate="print"/>
          <a:stretch>
            <a:fillRect/>
          </a:stretch>
        </p:blipFill>
        <p:spPr>
          <a:xfrm>
            <a:off x="0" y="0"/>
            <a:ext cx="9144000" cy="4952999"/>
          </a:xfrm>
          <a:prstGeom prst="rect">
            <a:avLst/>
          </a:prstGeom>
        </p:spPr>
      </p:pic>
      <p:sp>
        <p:nvSpPr>
          <p:cNvPr id="7" name="Rectangle 6"/>
          <p:cNvSpPr/>
          <p:nvPr/>
        </p:nvSpPr>
        <p:spPr>
          <a:xfrm>
            <a:off x="7543800" y="0"/>
            <a:ext cx="1600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 Invoices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59EABD-2035-463D-B6F1-212C27B71CD7}" type="slidenum">
              <a:rPr lang="en-US"/>
              <a:pPr/>
              <a:t>24</a:t>
            </a:fld>
            <a:endParaRPr lang="en-US"/>
          </a:p>
        </p:txBody>
      </p:sp>
      <p:sp>
        <p:nvSpPr>
          <p:cNvPr id="31745" name="Text Placeholder 3"/>
          <p:cNvSpPr>
            <a:spLocks noGrp="1"/>
          </p:cNvSpPr>
          <p:nvPr>
            <p:ph type="body" sz="half" idx="4294967295"/>
          </p:nvPr>
        </p:nvSpPr>
        <p:spPr>
          <a:xfrm>
            <a:off x="457200" y="5126038"/>
            <a:ext cx="8458200" cy="1274762"/>
          </a:xfrm>
        </p:spPr>
        <p:txBody>
          <a:bodyPr lIns="92075" tIns="46038" rIns="92075" bIns="46038"/>
          <a:lstStyle/>
          <a:p>
            <a:pPr marL="0" indent="0"/>
            <a:r>
              <a:rPr lang="en-US" sz="2500" dirty="0"/>
              <a:t> </a:t>
            </a:r>
            <a:r>
              <a:rPr lang="en-US" sz="2000" dirty="0"/>
              <a:t>This screen displays the </a:t>
            </a:r>
            <a:r>
              <a:rPr lang="en-US" sz="2000" b="1" dirty="0" smtClean="0"/>
              <a:t>PO’s</a:t>
            </a:r>
            <a:r>
              <a:rPr lang="en-US" sz="2000" dirty="0" smtClean="0"/>
              <a:t> </a:t>
            </a:r>
            <a:r>
              <a:rPr lang="en-US" sz="2000" dirty="0"/>
              <a:t>paid under the general ledger code 65501.   The type code indentifies the type of transaction. By typing “D” [Display] on a line, you can get the detailed information of the </a:t>
            </a:r>
            <a:r>
              <a:rPr lang="en-US" sz="2000" dirty="0" smtClean="0"/>
              <a:t>transaction.</a:t>
            </a:r>
          </a:p>
          <a:p>
            <a:pPr marL="0" indent="0"/>
            <a:endParaRPr lang="en-US" sz="1600" dirty="0"/>
          </a:p>
        </p:txBody>
      </p:sp>
      <p:pic>
        <p:nvPicPr>
          <p:cNvPr id="5" name="Picture 4" descr="Fee Package_Page_06.tif"/>
          <p:cNvPicPr>
            <a:picLocks noChangeAspect="1"/>
          </p:cNvPicPr>
          <p:nvPr/>
        </p:nvPicPr>
        <p:blipFill>
          <a:blip r:embed="rId2" cstate="print"/>
          <a:stretch>
            <a:fillRect/>
          </a:stretch>
        </p:blipFill>
        <p:spPr>
          <a:xfrm>
            <a:off x="0" y="0"/>
            <a:ext cx="9144000" cy="4876801"/>
          </a:xfrm>
          <a:prstGeom prst="rect">
            <a:avLst/>
          </a:prstGeom>
        </p:spPr>
      </p:pic>
      <p:sp>
        <p:nvSpPr>
          <p:cNvPr id="6" name="Rectangle 5"/>
          <p:cNvSpPr/>
          <p:nvPr/>
        </p:nvSpPr>
        <p:spPr>
          <a:xfrm>
            <a:off x="7239000" y="0"/>
            <a:ext cx="1905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 Invoices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919239-66BB-42CA-96E8-A89E0CB16EFF}" type="slidenum">
              <a:rPr lang="en-US"/>
              <a:pPr/>
              <a:t>25</a:t>
            </a:fld>
            <a:endParaRPr lang="en-US"/>
          </a:p>
        </p:txBody>
      </p:sp>
      <p:sp>
        <p:nvSpPr>
          <p:cNvPr id="32769" name="Text Placeholder 3"/>
          <p:cNvSpPr>
            <a:spLocks noGrp="1"/>
          </p:cNvSpPr>
          <p:nvPr>
            <p:ph type="body" sz="half" idx="4294967295"/>
          </p:nvPr>
        </p:nvSpPr>
        <p:spPr>
          <a:xfrm>
            <a:off x="838200" y="5257800"/>
            <a:ext cx="7848600" cy="1600200"/>
          </a:xfrm>
        </p:spPr>
        <p:txBody>
          <a:bodyPr lIns="92075" tIns="46038" rIns="92075" bIns="46038"/>
          <a:lstStyle/>
          <a:p>
            <a:pPr marL="0" indent="0">
              <a:buFont typeface="Wingdings" pitchFamily="2" charset="2"/>
              <a:buNone/>
            </a:pPr>
            <a:r>
              <a:rPr lang="en-US" sz="2000" dirty="0"/>
              <a:t>This  screen provides additional detailed information  on the  account payable expenditure after you display the line item</a:t>
            </a:r>
            <a:r>
              <a:rPr lang="en-US" sz="2000" dirty="0" smtClean="0"/>
              <a:t>. </a:t>
            </a:r>
            <a:endParaRPr lang="en-US" sz="2000" dirty="0"/>
          </a:p>
        </p:txBody>
      </p:sp>
      <p:pic>
        <p:nvPicPr>
          <p:cNvPr id="11" name="Picture 10" descr="Fee Package_Page_05.tif"/>
          <p:cNvPicPr>
            <a:picLocks noChangeAspect="1"/>
          </p:cNvPicPr>
          <p:nvPr/>
        </p:nvPicPr>
        <p:blipFill>
          <a:blip r:embed="rId2" cstate="print"/>
          <a:stretch>
            <a:fillRect/>
          </a:stretch>
        </p:blipFill>
        <p:spPr>
          <a:xfrm>
            <a:off x="0" y="0"/>
            <a:ext cx="9144001" cy="5105399"/>
          </a:xfrm>
          <a:prstGeom prst="rect">
            <a:avLst/>
          </a:prstGeom>
        </p:spPr>
      </p:pic>
      <p:sp>
        <p:nvSpPr>
          <p:cNvPr id="12" name="Rectangle 11"/>
          <p:cNvSpPr/>
          <p:nvPr/>
        </p:nvSpPr>
        <p:spPr>
          <a:xfrm>
            <a:off x="7696200" y="0"/>
            <a:ext cx="1447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 Invoices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676400"/>
          </a:xfrm>
        </p:spPr>
        <p:txBody>
          <a:bodyPr/>
          <a:lstStyle/>
          <a:p>
            <a:r>
              <a:rPr lang="en-US" sz="2800" dirty="0" smtClean="0"/>
              <a:t>Example of a Disbursement Request, same screens, OD, CM, IQ, IP, IS, type qual and enter, F8 to scroll to next page, scroll to GL code, tab to Actual column and enter. </a:t>
            </a:r>
            <a:r>
              <a:rPr lang="en-US" dirty="0" smtClean="0"/>
              <a:t/>
            </a:r>
            <a:br>
              <a:rPr lang="en-US" dirty="0" smtClean="0"/>
            </a:br>
            <a:endParaRPr lang="en-US" dirty="0"/>
          </a:p>
        </p:txBody>
      </p:sp>
      <p:pic>
        <p:nvPicPr>
          <p:cNvPr id="5" name="Content Placeholder 4" descr="disb req_Page_1.tif"/>
          <p:cNvPicPr>
            <a:picLocks noGrp="1" noChangeAspect="1"/>
          </p:cNvPicPr>
          <p:nvPr>
            <p:ph idx="1"/>
          </p:nvPr>
        </p:nvPicPr>
        <p:blipFill>
          <a:blip r:embed="rId2" cstate="print"/>
          <a:stretch>
            <a:fillRect/>
          </a:stretch>
        </p:blipFill>
        <p:spPr>
          <a:xfrm>
            <a:off x="0" y="2133600"/>
            <a:ext cx="9143999" cy="4724400"/>
          </a:xfrm>
        </p:spPr>
      </p:pic>
      <p:sp>
        <p:nvSpPr>
          <p:cNvPr id="4" name="Slide Number Placeholder 3"/>
          <p:cNvSpPr>
            <a:spLocks noGrp="1"/>
          </p:cNvSpPr>
          <p:nvPr>
            <p:ph type="sldNum" sz="quarter" idx="12"/>
          </p:nvPr>
        </p:nvSpPr>
        <p:spPr/>
        <p:txBody>
          <a:bodyPr/>
          <a:lstStyle/>
          <a:p>
            <a:fld id="{978253B8-7B6B-412E-9221-DDF47ECD9022}"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This screen displays the line item from the prior screen. Tab to action line and type “D” and enter.</a:t>
            </a:r>
            <a:br>
              <a:rPr lang="en-US" sz="2800" dirty="0" smtClean="0"/>
            </a:br>
            <a:endParaRPr lang="en-US" dirty="0"/>
          </a:p>
        </p:txBody>
      </p:sp>
      <p:pic>
        <p:nvPicPr>
          <p:cNvPr id="5" name="Content Placeholder 4" descr="disb req_Page_2.tif"/>
          <p:cNvPicPr>
            <a:picLocks noGrp="1" noChangeAspect="1"/>
          </p:cNvPicPr>
          <p:nvPr>
            <p:ph idx="1"/>
          </p:nvPr>
        </p:nvPicPr>
        <p:blipFill>
          <a:blip r:embed="rId2" cstate="print"/>
          <a:stretch>
            <a:fillRect/>
          </a:stretch>
        </p:blipFill>
        <p:spPr>
          <a:xfrm>
            <a:off x="0" y="1981200"/>
            <a:ext cx="9144000" cy="4876800"/>
          </a:xfrm>
        </p:spPr>
      </p:pic>
      <p:sp>
        <p:nvSpPr>
          <p:cNvPr id="4" name="Slide Number Placeholder 3"/>
          <p:cNvSpPr>
            <a:spLocks noGrp="1"/>
          </p:cNvSpPr>
          <p:nvPr>
            <p:ph type="sldNum" sz="quarter" idx="12"/>
          </p:nvPr>
        </p:nvSpPr>
        <p:spPr/>
        <p:txBody>
          <a:bodyPr/>
          <a:lstStyle/>
          <a:p>
            <a:fld id="{978253B8-7B6B-412E-9221-DDF47ECD9022}" type="slidenum">
              <a:rPr lang="en-US" smtClean="0"/>
              <a:pPr/>
              <a:t>27</a:t>
            </a:fld>
            <a:endParaRPr lang="en-US"/>
          </a:p>
        </p:txBody>
      </p:sp>
      <p:sp>
        <p:nvSpPr>
          <p:cNvPr id="6" name="Rectangle 5"/>
          <p:cNvSpPr/>
          <p:nvPr/>
        </p:nvSpPr>
        <p:spPr>
          <a:xfrm>
            <a:off x="7162800" y="1981200"/>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r>
              <a:rPr lang="en-US" dirty="0" smtClean="0"/>
              <a:t>Disbursement Request</a:t>
            </a:r>
          </a:p>
          <a:p>
            <a:pPr algn="ct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If you display the line item you get a description of the transaction, this one was a disbursement request.</a:t>
            </a:r>
            <a:endParaRPr lang="en-US" sz="2800" dirty="0"/>
          </a:p>
        </p:txBody>
      </p:sp>
      <p:pic>
        <p:nvPicPr>
          <p:cNvPr id="5" name="Content Placeholder 4" descr="disb req_Page_3.tif"/>
          <p:cNvPicPr>
            <a:picLocks noGrp="1" noChangeAspect="1"/>
          </p:cNvPicPr>
          <p:nvPr>
            <p:ph idx="1"/>
          </p:nvPr>
        </p:nvPicPr>
        <p:blipFill>
          <a:blip r:embed="rId2" cstate="print"/>
          <a:stretch>
            <a:fillRect/>
          </a:stretch>
        </p:blipFill>
        <p:spPr>
          <a:xfrm>
            <a:off x="0" y="2057400"/>
            <a:ext cx="9144000" cy="4800600"/>
          </a:xfrm>
        </p:spPr>
      </p:pic>
      <p:sp>
        <p:nvSpPr>
          <p:cNvPr id="4" name="Slide Number Placeholder 3"/>
          <p:cNvSpPr>
            <a:spLocks noGrp="1"/>
          </p:cNvSpPr>
          <p:nvPr>
            <p:ph type="sldNum" sz="quarter" idx="12"/>
          </p:nvPr>
        </p:nvSpPr>
        <p:spPr/>
        <p:txBody>
          <a:bodyPr/>
          <a:lstStyle/>
          <a:p>
            <a:fld id="{978253B8-7B6B-412E-9221-DDF47ECD9022}" type="slidenum">
              <a:rPr lang="en-US" smtClean="0"/>
              <a:pPr/>
              <a:t>28</a:t>
            </a:fld>
            <a:endParaRPr lang="en-US"/>
          </a:p>
        </p:txBody>
      </p:sp>
      <p:sp>
        <p:nvSpPr>
          <p:cNvPr id="6" name="Rectangle 5"/>
          <p:cNvSpPr/>
          <p:nvPr/>
        </p:nvSpPr>
        <p:spPr>
          <a:xfrm>
            <a:off x="7162800" y="205740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r>
              <a:rPr lang="en-US" dirty="0" smtClean="0"/>
              <a:t>Disbursement Request</a:t>
            </a:r>
          </a:p>
          <a:p>
            <a:pPr algn="ct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t>Purchasing card </a:t>
            </a:r>
            <a:r>
              <a:rPr lang="en-US" sz="2800" dirty="0" smtClean="0"/>
              <a:t>transactions can be viewed the same way, OD, CM, IQ, IP, IS, type qual and enter. Scroll to GL code and Actual column, enter.</a:t>
            </a:r>
            <a:r>
              <a:rPr lang="en-US" sz="2400" dirty="0" smtClean="0"/>
              <a:t/>
            </a:r>
            <a:br>
              <a:rPr lang="en-US" sz="2400" dirty="0" smtClean="0"/>
            </a:br>
            <a:endParaRPr lang="en-US" sz="2400" dirty="0"/>
          </a:p>
        </p:txBody>
      </p:sp>
      <p:pic>
        <p:nvPicPr>
          <p:cNvPr id="5" name="Content Placeholder 4" descr="purchasing card_Page_1.tif"/>
          <p:cNvPicPr>
            <a:picLocks noGrp="1" noChangeAspect="1"/>
          </p:cNvPicPr>
          <p:nvPr>
            <p:ph idx="1"/>
          </p:nvPr>
        </p:nvPicPr>
        <p:blipFill>
          <a:blip r:embed="rId2" cstate="print"/>
          <a:stretch>
            <a:fillRect/>
          </a:stretch>
        </p:blipFill>
        <p:spPr>
          <a:xfrm>
            <a:off x="0" y="1676400"/>
            <a:ext cx="9144000" cy="5181600"/>
          </a:xfrm>
        </p:spPr>
      </p:pic>
      <p:sp>
        <p:nvSpPr>
          <p:cNvPr id="4" name="Slide Number Placeholder 3"/>
          <p:cNvSpPr>
            <a:spLocks noGrp="1"/>
          </p:cNvSpPr>
          <p:nvPr>
            <p:ph type="sldNum" sz="quarter" idx="12"/>
          </p:nvPr>
        </p:nvSpPr>
        <p:spPr/>
        <p:txBody>
          <a:bodyPr/>
          <a:lstStyle/>
          <a:p>
            <a:fld id="{978253B8-7B6B-412E-9221-DDF47ECD9022}"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99404D3C-AFE1-45FA-9CE6-1B64601FB8BE}" type="slidenum">
              <a:rPr lang="en-US"/>
              <a:pPr/>
              <a:t>3</a:t>
            </a:fld>
            <a:endParaRPr lang="en-US"/>
          </a:p>
        </p:txBody>
      </p:sp>
      <p:pic>
        <p:nvPicPr>
          <p:cNvPr id="18433" name="Picture 4" descr="Timeline For Special Fee Audits.t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Here the line item is displayed. If you type “D” on action line and enter.</a:t>
            </a:r>
            <a:r>
              <a:rPr lang="en-US" dirty="0" smtClean="0"/>
              <a:t/>
            </a:r>
            <a:br>
              <a:rPr lang="en-US" dirty="0" smtClean="0"/>
            </a:br>
            <a:endParaRPr lang="en-US" dirty="0"/>
          </a:p>
        </p:txBody>
      </p:sp>
      <p:pic>
        <p:nvPicPr>
          <p:cNvPr id="5" name="Content Placeholder 4" descr="purchasing card_Page_2.tif"/>
          <p:cNvPicPr>
            <a:picLocks noGrp="1" noChangeAspect="1"/>
          </p:cNvPicPr>
          <p:nvPr>
            <p:ph idx="1"/>
          </p:nvPr>
        </p:nvPicPr>
        <p:blipFill>
          <a:blip r:embed="rId2" cstate="print"/>
          <a:stretch>
            <a:fillRect/>
          </a:stretch>
        </p:blipFill>
        <p:spPr>
          <a:xfrm>
            <a:off x="0" y="1219200"/>
            <a:ext cx="9143999" cy="5638800"/>
          </a:xfrm>
        </p:spPr>
      </p:pic>
      <p:sp>
        <p:nvSpPr>
          <p:cNvPr id="4" name="Slide Number Placeholder 3"/>
          <p:cNvSpPr>
            <a:spLocks noGrp="1"/>
          </p:cNvSpPr>
          <p:nvPr>
            <p:ph type="sldNum" sz="quarter" idx="12"/>
          </p:nvPr>
        </p:nvSpPr>
        <p:spPr/>
        <p:txBody>
          <a:bodyPr/>
          <a:lstStyle/>
          <a:p>
            <a:fld id="{978253B8-7B6B-412E-9221-DDF47ECD9022}" type="slidenum">
              <a:rPr lang="en-US" smtClean="0"/>
              <a:pPr/>
              <a:t>30</a:t>
            </a:fld>
            <a:endParaRPr lang="en-US"/>
          </a:p>
        </p:txBody>
      </p:sp>
      <p:sp>
        <p:nvSpPr>
          <p:cNvPr id="6" name="Rectangle 5"/>
          <p:cNvSpPr/>
          <p:nvPr/>
        </p:nvSpPr>
        <p:spPr>
          <a:xfrm>
            <a:off x="7467600" y="1219200"/>
            <a:ext cx="1676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P-Card Transaction</a:t>
            </a:r>
          </a:p>
          <a:p>
            <a:pPr algn="ct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r>
              <a:rPr lang="en-US" sz="2800" dirty="0" smtClean="0"/>
              <a:t>The transaction information is fully displayed. Remember that Purchasing Card transactions are posted as JE’S.</a:t>
            </a:r>
            <a:br>
              <a:rPr lang="en-US" sz="2800" dirty="0" smtClean="0"/>
            </a:br>
            <a:endParaRPr lang="en-US" sz="2800" dirty="0"/>
          </a:p>
        </p:txBody>
      </p:sp>
      <p:pic>
        <p:nvPicPr>
          <p:cNvPr id="5" name="Content Placeholder 4" descr="purchasing card_Page_3.tif"/>
          <p:cNvPicPr>
            <a:picLocks noGrp="1" noChangeAspect="1"/>
          </p:cNvPicPr>
          <p:nvPr>
            <p:ph idx="1"/>
          </p:nvPr>
        </p:nvPicPr>
        <p:blipFill>
          <a:blip r:embed="rId2" cstate="print"/>
          <a:stretch>
            <a:fillRect/>
          </a:stretch>
        </p:blipFill>
        <p:spPr>
          <a:xfrm>
            <a:off x="0" y="1447800"/>
            <a:ext cx="9144000" cy="5410200"/>
          </a:xfrm>
        </p:spPr>
      </p:pic>
      <p:sp>
        <p:nvSpPr>
          <p:cNvPr id="4" name="Slide Number Placeholder 3"/>
          <p:cNvSpPr>
            <a:spLocks noGrp="1"/>
          </p:cNvSpPr>
          <p:nvPr>
            <p:ph type="sldNum" sz="quarter" idx="12"/>
          </p:nvPr>
        </p:nvSpPr>
        <p:spPr/>
        <p:txBody>
          <a:bodyPr/>
          <a:lstStyle/>
          <a:p>
            <a:fld id="{978253B8-7B6B-412E-9221-DDF47ECD9022}" type="slidenum">
              <a:rPr lang="en-US" smtClean="0"/>
              <a:pPr/>
              <a:t>31</a:t>
            </a:fld>
            <a:endParaRPr lang="en-US"/>
          </a:p>
        </p:txBody>
      </p:sp>
      <p:sp>
        <p:nvSpPr>
          <p:cNvPr id="6" name="Rectangle 5"/>
          <p:cNvSpPr/>
          <p:nvPr/>
        </p:nvSpPr>
        <p:spPr>
          <a:xfrm>
            <a:off x="7467600" y="1447800"/>
            <a:ext cx="1676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P-Card Transaction</a:t>
            </a:r>
          </a:p>
          <a:p>
            <a:pPr algn="ct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smtClean="0"/>
              <a:t>Property Management System</a:t>
            </a:r>
            <a:endParaRPr lang="en-US" sz="3200" dirty="0"/>
          </a:p>
        </p:txBody>
      </p:sp>
      <p:sp>
        <p:nvSpPr>
          <p:cNvPr id="4" name="Content Placeholder 3"/>
          <p:cNvSpPr>
            <a:spLocks noGrp="1"/>
          </p:cNvSpPr>
          <p:nvPr>
            <p:ph sz="half" idx="2"/>
          </p:nvPr>
        </p:nvSpPr>
        <p:spPr>
          <a:xfrm>
            <a:off x="457200" y="1143000"/>
            <a:ext cx="8382000" cy="4983163"/>
          </a:xfrm>
        </p:spPr>
        <p:txBody>
          <a:bodyPr/>
          <a:lstStyle/>
          <a:p>
            <a:r>
              <a:rPr lang="en-US" dirty="0" smtClean="0"/>
              <a:t>All college property over $1000.00 and all computers are tracked on the Property Management System.</a:t>
            </a:r>
          </a:p>
          <a:p>
            <a:endParaRPr lang="en-US" dirty="0" smtClean="0"/>
          </a:p>
          <a:p>
            <a:r>
              <a:rPr lang="en-US" dirty="0" smtClean="0"/>
              <a:t>All college employees that are A1’s or A2’s have access to view inventory via the web.</a:t>
            </a:r>
          </a:p>
          <a:p>
            <a:pPr>
              <a:buNone/>
            </a:pPr>
            <a:endParaRPr lang="en-US" dirty="0" smtClean="0"/>
          </a:p>
          <a:p>
            <a:r>
              <a:rPr lang="en-US" dirty="0" smtClean="0"/>
              <a:t>PC labels are placed on all computers and recorded under the department qual.</a:t>
            </a:r>
          </a:p>
          <a:p>
            <a:pPr>
              <a:buNone/>
            </a:pPr>
            <a:endParaRPr lang="en-US" dirty="0"/>
          </a:p>
        </p:txBody>
      </p:sp>
      <p:sp>
        <p:nvSpPr>
          <p:cNvPr id="5" name="Text Placeholder 4"/>
          <p:cNvSpPr>
            <a:spLocks noGrp="1"/>
          </p:cNvSpPr>
          <p:nvPr>
            <p:ph type="body" sz="quarter" idx="3"/>
          </p:nvPr>
        </p:nvSpPr>
        <p:spPr>
          <a:xfrm>
            <a:off x="1066800" y="5029200"/>
            <a:ext cx="6400800" cy="533400"/>
          </a:xfrm>
          <a:solidFill>
            <a:schemeClr val="tx1"/>
          </a:solidFill>
        </p:spPr>
        <p:txBody>
          <a:body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p>
          <a:p>
            <a:pPr algn="ctr"/>
            <a:r>
              <a:rPr lang="en-US" dirty="0" smtClean="0">
                <a:solidFill>
                  <a:srgbClr val="00B0F0"/>
                </a:solidFill>
                <a:hlinkClick r:id="rId2"/>
              </a:rPr>
              <a:t>http://webftp2/dhsweb/</a:t>
            </a:r>
            <a:endParaRPr lang="en-US" dirty="0">
              <a:solidFill>
                <a:srgbClr val="00B0F0"/>
              </a:solidFill>
            </a:endParaRPr>
          </a:p>
        </p:txBody>
      </p:sp>
      <p:sp>
        <p:nvSpPr>
          <p:cNvPr id="7" name="Slide Number Placeholder 6"/>
          <p:cNvSpPr>
            <a:spLocks noGrp="1"/>
          </p:cNvSpPr>
          <p:nvPr>
            <p:ph type="sldNum" sz="quarter" idx="12"/>
          </p:nvPr>
        </p:nvSpPr>
        <p:spPr/>
        <p:txBody>
          <a:bodyPr/>
          <a:lstStyle/>
          <a:p>
            <a:fld id="{2BFDB8B0-9738-4131-8190-154148A77C5E}"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800" dirty="0" smtClean="0"/>
              <a:t>Property Management System</a:t>
            </a:r>
            <a:br>
              <a:rPr lang="en-US" sz="2800" dirty="0" smtClean="0"/>
            </a:br>
            <a:endParaRPr lang="en-US" sz="2800" dirty="0"/>
          </a:p>
        </p:txBody>
      </p:sp>
      <p:pic>
        <p:nvPicPr>
          <p:cNvPr id="5" name="Content Placeholder 4" descr="This Page will display information about Property Control Items.tif"/>
          <p:cNvPicPr>
            <a:picLocks noGrp="1" noChangeAspect="1"/>
          </p:cNvPicPr>
          <p:nvPr>
            <p:ph idx="1"/>
          </p:nvPr>
        </p:nvPicPr>
        <p:blipFill>
          <a:blip r:embed="rId2" cstate="print"/>
          <a:stretch>
            <a:fillRect/>
          </a:stretch>
        </p:blipFill>
        <p:spPr>
          <a:xfrm>
            <a:off x="0" y="838200"/>
            <a:ext cx="9144000" cy="6019800"/>
          </a:xfrm>
        </p:spPr>
      </p:pic>
      <p:sp>
        <p:nvSpPr>
          <p:cNvPr id="4" name="Slide Number Placeholder 3"/>
          <p:cNvSpPr>
            <a:spLocks noGrp="1"/>
          </p:cNvSpPr>
          <p:nvPr>
            <p:ph type="sldNum" sz="quarter" idx="12"/>
          </p:nvPr>
        </p:nvSpPr>
        <p:spPr/>
        <p:txBody>
          <a:bodyPr/>
          <a:lstStyle/>
          <a:p>
            <a:fld id="{978253B8-7B6B-412E-9221-DDF47ECD9022}"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2800" dirty="0" smtClean="0">
                <a:solidFill>
                  <a:schemeClr val="tx1"/>
                </a:solidFill>
              </a:rPr>
              <a:t>Step 4. Number of students per class/sections. </a:t>
            </a:r>
            <a:br>
              <a:rPr lang="en-US" sz="2800" dirty="0" smtClean="0">
                <a:solidFill>
                  <a:schemeClr val="tx1"/>
                </a:solidFill>
              </a:rPr>
            </a:br>
            <a:endParaRPr lang="en-US" sz="2800" dirty="0"/>
          </a:p>
        </p:txBody>
      </p:sp>
      <p:sp>
        <p:nvSpPr>
          <p:cNvPr id="4" name="Content Placeholder 3"/>
          <p:cNvSpPr>
            <a:spLocks noGrp="1"/>
          </p:cNvSpPr>
          <p:nvPr>
            <p:ph sz="half" idx="2"/>
          </p:nvPr>
        </p:nvSpPr>
        <p:spPr>
          <a:xfrm>
            <a:off x="457200" y="1371599"/>
            <a:ext cx="8382000" cy="3810001"/>
          </a:xfrm>
        </p:spPr>
        <p:txBody>
          <a:bodyPr/>
          <a:lstStyle/>
          <a:p>
            <a:r>
              <a:rPr lang="en-US" dirty="0" smtClean="0">
                <a:latin typeface="Constantia" pitchFamily="18" charset="0"/>
              </a:rPr>
              <a:t>This data can be obtained from a number of places including the class roster within Odyssey or enrollment data from the EIS system or other IR data reports. This will be the final data element compiled to complete the spreadsheet.  </a:t>
            </a:r>
          </a:p>
          <a:p>
            <a:pPr>
              <a:buNone/>
            </a:pPr>
            <a:endParaRPr lang="en-US" dirty="0"/>
          </a:p>
        </p:txBody>
      </p:sp>
      <p:sp>
        <p:nvSpPr>
          <p:cNvPr id="5" name="Text Placeholder 4"/>
          <p:cNvSpPr>
            <a:spLocks noGrp="1"/>
          </p:cNvSpPr>
          <p:nvPr>
            <p:ph type="body" sz="quarter" idx="3"/>
          </p:nvPr>
        </p:nvSpPr>
        <p:spPr>
          <a:xfrm>
            <a:off x="533401" y="5334000"/>
            <a:ext cx="7924800" cy="685800"/>
          </a:xfrm>
          <a:solidFill>
            <a:schemeClr val="tx1"/>
          </a:solidFill>
        </p:spPr>
        <p:txBody>
          <a:bodyPr/>
          <a:lstStyle/>
          <a:p>
            <a:r>
              <a:rPr lang="en-US" dirty="0" smtClean="0">
                <a:hlinkClick r:id="rId2"/>
              </a:rPr>
              <a:t>https://eisvsr.mdc.edu/eis/gate/EISmain.aspx</a:t>
            </a:r>
            <a:endParaRPr lang="en-US" dirty="0"/>
          </a:p>
        </p:txBody>
      </p:sp>
      <p:sp>
        <p:nvSpPr>
          <p:cNvPr id="7" name="Slide Number Placeholder 6"/>
          <p:cNvSpPr>
            <a:spLocks noGrp="1"/>
          </p:cNvSpPr>
          <p:nvPr>
            <p:ph type="sldNum" sz="quarter" idx="12"/>
          </p:nvPr>
        </p:nvSpPr>
        <p:spPr/>
        <p:txBody>
          <a:bodyPr/>
          <a:lstStyle/>
          <a:p>
            <a:fld id="{2BFDB8B0-9738-4131-8190-154148A77C5E}"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Once you are in EIS, select your term from the left hand side, and the next screen appears.</a:t>
            </a:r>
            <a:endParaRPr lang="en-US" sz="2800" dirty="0"/>
          </a:p>
        </p:txBody>
      </p:sp>
      <p:pic>
        <p:nvPicPr>
          <p:cNvPr id="9" name="Content Placeholder 8" descr="Doc1.tif"/>
          <p:cNvPicPr>
            <a:picLocks noGrp="1" noChangeAspect="1"/>
          </p:cNvPicPr>
          <p:nvPr>
            <p:ph idx="1"/>
          </p:nvPr>
        </p:nvPicPr>
        <p:blipFill>
          <a:blip r:embed="rId2" cstate="print"/>
          <a:stretch>
            <a:fillRect/>
          </a:stretch>
        </p:blipFill>
        <p:spPr>
          <a:xfrm>
            <a:off x="0" y="1524000"/>
            <a:ext cx="9144000" cy="5334000"/>
          </a:xfrm>
        </p:spPr>
      </p:pic>
      <p:sp>
        <p:nvSpPr>
          <p:cNvPr id="4" name="Slide Number Placeholder 3"/>
          <p:cNvSpPr>
            <a:spLocks noGrp="1"/>
          </p:cNvSpPr>
          <p:nvPr>
            <p:ph type="sldNum" sz="quarter" idx="12"/>
          </p:nvPr>
        </p:nvSpPr>
        <p:spPr/>
        <p:txBody>
          <a:bodyPr/>
          <a:lstStyle/>
          <a:p>
            <a:fld id="{978253B8-7B6B-412E-9221-DDF47ECD9022}"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lstStyle/>
          <a:p>
            <a:pPr algn="l"/>
            <a:r>
              <a:rPr lang="en-US" sz="2800" dirty="0" smtClean="0"/>
              <a:t>Scroll to Headcount by Credit Type Manager, enter. Also Class Rolls has this information.</a:t>
            </a:r>
            <a:br>
              <a:rPr lang="en-US" sz="2800" dirty="0" smtClean="0"/>
            </a:br>
            <a:r>
              <a:rPr lang="en-US" sz="2800" dirty="0" smtClean="0"/>
              <a:t/>
            </a:r>
            <a:br>
              <a:rPr lang="en-US" sz="2800" dirty="0" smtClean="0"/>
            </a:br>
            <a:endParaRPr lang="en-US" sz="2800" dirty="0"/>
          </a:p>
        </p:txBody>
      </p:sp>
      <p:sp>
        <p:nvSpPr>
          <p:cNvPr id="4" name="Slide Number Placeholder 3"/>
          <p:cNvSpPr>
            <a:spLocks noGrp="1"/>
          </p:cNvSpPr>
          <p:nvPr>
            <p:ph type="sldNum" sz="quarter" idx="12"/>
          </p:nvPr>
        </p:nvSpPr>
        <p:spPr/>
        <p:txBody>
          <a:bodyPr/>
          <a:lstStyle/>
          <a:p>
            <a:fld id="{978253B8-7B6B-412E-9221-DDF47ECD9022}" type="slidenum">
              <a:rPr lang="en-US" smtClean="0"/>
              <a:pPr/>
              <a:t>36</a:t>
            </a:fld>
            <a:endParaRPr lang="en-US"/>
          </a:p>
        </p:txBody>
      </p:sp>
      <p:pic>
        <p:nvPicPr>
          <p:cNvPr id="7" name="Content Placeholder 6" descr="EIS_Page_1.tif"/>
          <p:cNvPicPr>
            <a:picLocks noGrp="1" noChangeAspect="1"/>
          </p:cNvPicPr>
          <p:nvPr>
            <p:ph idx="1"/>
          </p:nvPr>
        </p:nvPicPr>
        <p:blipFill>
          <a:blip r:embed="rId2" cstate="print"/>
          <a:stretch>
            <a:fillRect/>
          </a:stretch>
        </p:blipFill>
        <p:spPr>
          <a:xfrm>
            <a:off x="1" y="1371600"/>
            <a:ext cx="9144000" cy="54864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This screen appears, scroll to the campus needed and enter.</a:t>
            </a:r>
            <a:endParaRPr lang="en-US" sz="2800" dirty="0"/>
          </a:p>
        </p:txBody>
      </p:sp>
      <p:sp>
        <p:nvSpPr>
          <p:cNvPr id="4" name="Slide Number Placeholder 3"/>
          <p:cNvSpPr>
            <a:spLocks noGrp="1"/>
          </p:cNvSpPr>
          <p:nvPr>
            <p:ph type="sldNum" sz="quarter" idx="12"/>
          </p:nvPr>
        </p:nvSpPr>
        <p:spPr/>
        <p:txBody>
          <a:bodyPr/>
          <a:lstStyle/>
          <a:p>
            <a:fld id="{978253B8-7B6B-412E-9221-DDF47ECD9022}" type="slidenum">
              <a:rPr lang="en-US" smtClean="0"/>
              <a:pPr/>
              <a:t>37</a:t>
            </a:fld>
            <a:endParaRPr lang="en-US"/>
          </a:p>
        </p:txBody>
      </p:sp>
      <p:pic>
        <p:nvPicPr>
          <p:cNvPr id="7" name="Content Placeholder 6" descr="EIS_Page_2.tif"/>
          <p:cNvPicPr>
            <a:picLocks noGrp="1" noChangeAspect="1"/>
          </p:cNvPicPr>
          <p:nvPr>
            <p:ph idx="1"/>
          </p:nvPr>
        </p:nvPicPr>
        <p:blipFill>
          <a:blip r:embed="rId2" cstate="print"/>
          <a:stretch>
            <a:fillRect/>
          </a:stretch>
        </p:blipFill>
        <p:spPr>
          <a:xfrm>
            <a:off x="0" y="1447800"/>
            <a:ext cx="9143999" cy="54102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l"/>
            <a:r>
              <a:rPr lang="en-US" sz="2400" dirty="0" smtClean="0"/>
              <a:t>Once you press enter, the following screen appears, select credit and enter.</a:t>
            </a:r>
            <a:endParaRPr lang="en-US" sz="2400" dirty="0"/>
          </a:p>
        </p:txBody>
      </p:sp>
      <p:sp>
        <p:nvSpPr>
          <p:cNvPr id="4" name="Slide Number Placeholder 3"/>
          <p:cNvSpPr>
            <a:spLocks noGrp="1"/>
          </p:cNvSpPr>
          <p:nvPr>
            <p:ph type="sldNum" sz="quarter" idx="12"/>
          </p:nvPr>
        </p:nvSpPr>
        <p:spPr/>
        <p:txBody>
          <a:bodyPr/>
          <a:lstStyle/>
          <a:p>
            <a:fld id="{978253B8-7B6B-412E-9221-DDF47ECD9022}" type="slidenum">
              <a:rPr lang="en-US" smtClean="0"/>
              <a:pPr/>
              <a:t>38</a:t>
            </a:fld>
            <a:endParaRPr lang="en-US"/>
          </a:p>
        </p:txBody>
      </p:sp>
      <p:pic>
        <p:nvPicPr>
          <p:cNvPr id="6" name="Content Placeholder 5" descr="EIS_Page_3.tif"/>
          <p:cNvPicPr>
            <a:picLocks noGrp="1" noChangeAspect="1"/>
          </p:cNvPicPr>
          <p:nvPr>
            <p:ph idx="1"/>
          </p:nvPr>
        </p:nvPicPr>
        <p:blipFill>
          <a:blip r:embed="rId2" cstate="print"/>
          <a:stretch>
            <a:fillRect/>
          </a:stretch>
        </p:blipFill>
        <p:spPr>
          <a:xfrm>
            <a:off x="0" y="1371600"/>
            <a:ext cx="9144000" cy="54864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2800" dirty="0" smtClean="0"/>
              <a:t>Search for your area and the total registered for the year is displayed. </a:t>
            </a:r>
            <a:endParaRPr lang="en-US" sz="2800" dirty="0"/>
          </a:p>
        </p:txBody>
      </p:sp>
      <p:sp>
        <p:nvSpPr>
          <p:cNvPr id="4" name="Slide Number Placeholder 3"/>
          <p:cNvSpPr>
            <a:spLocks noGrp="1"/>
          </p:cNvSpPr>
          <p:nvPr>
            <p:ph type="sldNum" sz="quarter" idx="12"/>
          </p:nvPr>
        </p:nvSpPr>
        <p:spPr/>
        <p:txBody>
          <a:bodyPr/>
          <a:lstStyle/>
          <a:p>
            <a:fld id="{978253B8-7B6B-412E-9221-DDF47ECD9022}" type="slidenum">
              <a:rPr lang="en-US" smtClean="0"/>
              <a:pPr/>
              <a:t>39</a:t>
            </a:fld>
            <a:endParaRPr lang="en-US"/>
          </a:p>
        </p:txBody>
      </p:sp>
      <p:pic>
        <p:nvPicPr>
          <p:cNvPr id="7" name="Content Placeholder 6" descr="EIS_Page_4.tif"/>
          <p:cNvPicPr>
            <a:picLocks noGrp="1" noChangeAspect="1"/>
          </p:cNvPicPr>
          <p:nvPr>
            <p:ph idx="1"/>
          </p:nvPr>
        </p:nvPicPr>
        <p:blipFill>
          <a:blip r:embed="rId2" cstate="print"/>
          <a:stretch>
            <a:fillRect/>
          </a:stretch>
        </p:blipFill>
        <p:spPr>
          <a:xfrm>
            <a:off x="0" y="1447800"/>
            <a:ext cx="9144000" cy="541019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6629400" y="6381750"/>
            <a:ext cx="2133600" cy="476250"/>
          </a:xfrm>
        </p:spPr>
        <p:txBody>
          <a:bodyPr/>
          <a:lstStyle/>
          <a:p>
            <a:fld id="{6B906144-BD16-4570-A7A6-3600757C5446}" type="slidenum">
              <a:rPr lang="en-US"/>
              <a:pPr/>
              <a:t>4</a:t>
            </a:fld>
            <a:endParaRPr lang="en-US"/>
          </a:p>
        </p:txBody>
      </p:sp>
      <p:sp>
        <p:nvSpPr>
          <p:cNvPr id="19457" name="Rectangle 3"/>
          <p:cNvSpPr>
            <a:spLocks noGrp="1" noChangeArrowheads="1"/>
          </p:cNvSpPr>
          <p:nvPr>
            <p:ph type="body" idx="4294967295"/>
          </p:nvPr>
        </p:nvSpPr>
        <p:spPr>
          <a:xfrm>
            <a:off x="457200" y="381000"/>
            <a:ext cx="8001000" cy="5257800"/>
          </a:xfrm>
        </p:spPr>
        <p:txBody>
          <a:bodyPr lIns="92075" tIns="46038" rIns="92075" bIns="46038"/>
          <a:lstStyle/>
          <a:p>
            <a:pPr>
              <a:buFont typeface="Wingdings" pitchFamily="2" charset="2"/>
              <a:buNone/>
            </a:pPr>
            <a:r>
              <a:rPr lang="en-US" sz="2600" dirty="0"/>
              <a:t>   Requests to update or delete  Course User Fees must be approved according to the following schedule. Please note that all fee changes must be approved by CASSC and entered on the system prior to open registration of any given semester. Therefore, it is very important </a:t>
            </a:r>
            <a:r>
              <a:rPr lang="en-US" sz="2600" dirty="0" smtClean="0"/>
              <a:t>to </a:t>
            </a:r>
            <a:r>
              <a:rPr lang="en-US" sz="2600" dirty="0"/>
              <a:t>turn </a:t>
            </a:r>
            <a:r>
              <a:rPr lang="en-US" sz="2600" b="1" dirty="0"/>
              <a:t>approved </a:t>
            </a:r>
            <a:r>
              <a:rPr lang="en-US" sz="2600" dirty="0"/>
              <a:t>109 Forms in by the due date noted below to Academic Programs. </a:t>
            </a:r>
          </a:p>
          <a:p>
            <a:endParaRPr lang="en-US" sz="2600" dirty="0"/>
          </a:p>
          <a:p>
            <a:pPr lvl="1"/>
            <a:r>
              <a:rPr lang="en-US" dirty="0"/>
              <a:t>Fall Term – April 1 </a:t>
            </a:r>
          </a:p>
          <a:p>
            <a:pPr lvl="1"/>
            <a:r>
              <a:rPr lang="en-US" dirty="0"/>
              <a:t>Spring Term – August 1 </a:t>
            </a:r>
          </a:p>
          <a:p>
            <a:pPr lvl="1"/>
            <a:r>
              <a:rPr lang="en-US" dirty="0"/>
              <a:t>Summer Term – December 1</a:t>
            </a:r>
          </a:p>
          <a:p>
            <a:pPr lvl="1">
              <a:buFont typeface="Wingdings" pitchFamily="2" charset="2"/>
              <a:buNone/>
            </a:pPr>
            <a:endParaRPr lang="en-US" dirty="0"/>
          </a:p>
          <a:p>
            <a:pPr lvl="1">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solidFill>
                  <a:schemeClr val="tx1"/>
                </a:solidFill>
              </a:rPr>
              <a:t>Step 5. Justification of Cost.</a:t>
            </a:r>
            <a:endParaRPr lang="en-US" sz="2800" dirty="0"/>
          </a:p>
        </p:txBody>
      </p:sp>
      <p:sp>
        <p:nvSpPr>
          <p:cNvPr id="4" name="Content Placeholder 3"/>
          <p:cNvSpPr>
            <a:spLocks noGrp="1"/>
          </p:cNvSpPr>
          <p:nvPr>
            <p:ph sz="half" idx="2"/>
          </p:nvPr>
        </p:nvSpPr>
        <p:spPr>
          <a:xfrm>
            <a:off x="457200" y="1447801"/>
            <a:ext cx="8382000" cy="3657600"/>
          </a:xfrm>
        </p:spPr>
        <p:txBody>
          <a:bodyPr/>
          <a:lstStyle/>
          <a:p>
            <a:r>
              <a:rPr lang="en-US" dirty="0" smtClean="0">
                <a:latin typeface="Constantia" pitchFamily="18" charset="0"/>
              </a:rPr>
              <a:t>A spreadsheet  was developed to provide a systematic process to compile your data and calculate cost components. </a:t>
            </a:r>
          </a:p>
          <a:p>
            <a:r>
              <a:rPr lang="en-US" dirty="0" smtClean="0">
                <a:latin typeface="Constantia" pitchFamily="18" charset="0"/>
              </a:rPr>
              <a:t>A number of formulas are included to support the cost calculations.  </a:t>
            </a:r>
          </a:p>
          <a:p>
            <a:r>
              <a:rPr lang="en-US" dirty="0" smtClean="0">
                <a:latin typeface="Constantia" pitchFamily="18" charset="0"/>
              </a:rPr>
              <a:t>This spreadsheet </a:t>
            </a:r>
            <a:r>
              <a:rPr lang="en-US" b="1" dirty="0" smtClean="0">
                <a:latin typeface="Constantia" pitchFamily="18" charset="0"/>
              </a:rPr>
              <a:t>must</a:t>
            </a:r>
            <a:r>
              <a:rPr lang="en-US" dirty="0" smtClean="0">
                <a:latin typeface="Constantia" pitchFamily="18" charset="0"/>
              </a:rPr>
              <a:t> be turned in with all of your supporting documentation.  </a:t>
            </a:r>
          </a:p>
          <a:p>
            <a:r>
              <a:rPr lang="en-US" dirty="0" smtClean="0">
                <a:latin typeface="Constantia" pitchFamily="18" charset="0"/>
              </a:rPr>
              <a:t>The next screen displays a blank copy of this spreadsheet.</a:t>
            </a:r>
          </a:p>
          <a:p>
            <a:pPr>
              <a:buNone/>
            </a:pPr>
            <a:endParaRPr lang="en-US" dirty="0"/>
          </a:p>
        </p:txBody>
      </p:sp>
      <p:sp>
        <p:nvSpPr>
          <p:cNvPr id="5" name="Text Placeholder 4"/>
          <p:cNvSpPr>
            <a:spLocks noGrp="1"/>
          </p:cNvSpPr>
          <p:nvPr>
            <p:ph type="body" sz="quarter" idx="3"/>
          </p:nvPr>
        </p:nvSpPr>
        <p:spPr>
          <a:xfrm>
            <a:off x="533401" y="5334000"/>
            <a:ext cx="8153400" cy="609599"/>
          </a:xfrm>
          <a:solidFill>
            <a:schemeClr val="tx1"/>
          </a:solidFill>
          <a:ln>
            <a:noFill/>
          </a:ln>
        </p:spPr>
        <p:txBody>
          <a:bodyPr/>
          <a:lstStyle/>
          <a:p>
            <a:r>
              <a:rPr lang="en-US" dirty="0" smtClean="0">
                <a:solidFill>
                  <a:srgbClr val="00B0F0"/>
                </a:solidFill>
                <a:latin typeface="Constantia" pitchFamily="18" charset="0"/>
              </a:rPr>
              <a:t>https://</a:t>
            </a:r>
            <a:r>
              <a:rPr lang="en-US" dirty="0" smtClean="0">
                <a:solidFill>
                  <a:srgbClr val="00B0F0"/>
                </a:solidFill>
                <a:latin typeface="Constantia" pitchFamily="18" charset="0"/>
                <a:hlinkClick r:id="rId2" tooltip="http://www.mdc.edu/asa/documents/109FeeForm.doc "/>
              </a:rPr>
              <a:t>www.mdc.edu/businessaffairs/FMs.asp</a:t>
            </a:r>
            <a:endParaRPr lang="en-US" dirty="0">
              <a:solidFill>
                <a:srgbClr val="00B0F0"/>
              </a:solidFill>
            </a:endParaRPr>
          </a:p>
        </p:txBody>
      </p:sp>
      <p:sp>
        <p:nvSpPr>
          <p:cNvPr id="7" name="Slide Number Placeholder 6"/>
          <p:cNvSpPr>
            <a:spLocks noGrp="1"/>
          </p:cNvSpPr>
          <p:nvPr>
            <p:ph type="sldNum" sz="quarter" idx="12"/>
          </p:nvPr>
        </p:nvSpPr>
        <p:spPr/>
        <p:txBody>
          <a:bodyPr/>
          <a:lstStyle/>
          <a:p>
            <a:fld id="{2BFDB8B0-9738-4131-8190-154148A77C5E}"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DC1A6514-51A7-4B92-95D4-B7569A32FCAC}" type="slidenum">
              <a:rPr lang="en-US"/>
              <a:pPr/>
              <a:t>41</a:t>
            </a:fld>
            <a:endParaRPr lang="en-US"/>
          </a:p>
        </p:txBody>
      </p:sp>
      <p:pic>
        <p:nvPicPr>
          <p:cNvPr id="40961" name="Content Placeholder 3" descr="SPECIAL FEE EXPENSES WORKSHEET.tif"/>
          <p:cNvPicPr>
            <a:picLocks noGrp="1" noChangeAspect="1"/>
          </p:cNvPicPr>
          <p:nvPr>
            <p:ph idx="4294967295"/>
          </p:nvPr>
        </p:nvPicPr>
        <p:blipFill>
          <a:blip r:embed="rId2" cstate="print"/>
          <a:srcRec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BE594288-B740-4E3B-916F-18F5FE83E0D4}" type="slidenum">
              <a:rPr lang="en-US"/>
              <a:pPr/>
              <a:t>42</a:t>
            </a:fld>
            <a:endParaRPr lang="en-US"/>
          </a:p>
        </p:txBody>
      </p:sp>
      <p:pic>
        <p:nvPicPr>
          <p:cNvPr id="41985" name="Content Placeholder 3" descr="Fee Package_Page_09.tif"/>
          <p:cNvPicPr>
            <a:picLocks noGrp="1" noChangeAspect="1"/>
          </p:cNvPicPr>
          <p:nvPr>
            <p:ph idx="4294967295"/>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254FEDC3-38A7-4DAE-8C24-E42DDCF98C75}" type="slidenum">
              <a:rPr lang="en-US"/>
              <a:pPr/>
              <a:t>43</a:t>
            </a:fld>
            <a:endParaRPr lang="en-US"/>
          </a:p>
        </p:txBody>
      </p:sp>
      <p:sp>
        <p:nvSpPr>
          <p:cNvPr id="43009" name="Rectangle 3"/>
          <p:cNvSpPr>
            <a:spLocks noGrp="1" noChangeArrowheads="1"/>
          </p:cNvSpPr>
          <p:nvPr>
            <p:ph idx="4294967295"/>
          </p:nvPr>
        </p:nvSpPr>
        <p:spPr>
          <a:xfrm>
            <a:off x="457200" y="685800"/>
            <a:ext cx="8229600" cy="5867400"/>
          </a:xfrm>
        </p:spPr>
        <p:txBody>
          <a:bodyPr/>
          <a:lstStyle/>
          <a:p>
            <a:r>
              <a:rPr lang="en-US" sz="2400" dirty="0"/>
              <a:t>After the data components are inputted into the spreadsheet, formulas will calculate and generate a per student fee/cost which should be equal to or more than the special fee currently charged. </a:t>
            </a:r>
            <a:endParaRPr lang="en-US" sz="2400" dirty="0" smtClean="0"/>
          </a:p>
          <a:p>
            <a:pPr>
              <a:buNone/>
            </a:pPr>
            <a:endParaRPr lang="en-US" sz="2400" dirty="0" smtClean="0"/>
          </a:p>
          <a:p>
            <a:r>
              <a:rPr lang="en-US" sz="2400" dirty="0" smtClean="0"/>
              <a:t>If </a:t>
            </a:r>
            <a:r>
              <a:rPr lang="en-US" sz="2400" dirty="0"/>
              <a:t>the current fee being charged is greater than the cost per student, review all cost components to be certain a cost element was not overlooked. </a:t>
            </a:r>
            <a:endParaRPr lang="en-US" sz="2400" dirty="0" smtClean="0"/>
          </a:p>
          <a:p>
            <a:pPr>
              <a:buNone/>
            </a:pPr>
            <a:endParaRPr lang="en-US" sz="2400" dirty="0" smtClean="0"/>
          </a:p>
          <a:p>
            <a:r>
              <a:rPr lang="en-US" sz="2400" dirty="0" smtClean="0"/>
              <a:t> </a:t>
            </a:r>
            <a:r>
              <a:rPr lang="en-US" sz="2400" dirty="0"/>
              <a:t>In the event no additional cost elements are identified  you must revise the current fee and decrease it to correspond with the calculated fee. </a:t>
            </a:r>
            <a:endParaRPr lang="en-US" sz="2400" dirty="0" smtClean="0"/>
          </a:p>
          <a:p>
            <a:endParaRPr lang="en-US" sz="2400" dirty="0" smtClean="0"/>
          </a:p>
          <a:p>
            <a:r>
              <a:rPr lang="en-US" sz="2400" dirty="0" smtClean="0"/>
              <a:t>MDC </a:t>
            </a:r>
            <a:r>
              <a:rPr lang="en-US" sz="2400" dirty="0"/>
              <a:t>cannot charge more than what is supported by the data compiled</a:t>
            </a:r>
            <a:r>
              <a:rPr lang="en-US" sz="2400" dirty="0" smtClean="0"/>
              <a:t>.</a:t>
            </a:r>
            <a:endParaRPr lang="en-US" sz="2400" dirty="0"/>
          </a:p>
          <a:p>
            <a:pPr>
              <a:buNone/>
            </a:pP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5334000"/>
            <a:ext cx="8229600" cy="838200"/>
          </a:xfrm>
          <a:solidFill>
            <a:schemeClr val="tx1"/>
          </a:solidFill>
        </p:spPr>
        <p:txBody>
          <a:bodyPr/>
          <a:lstStyle/>
          <a:p>
            <a:r>
              <a:rPr lang="en-US" sz="2400" dirty="0" smtClean="0">
                <a:solidFill>
                  <a:schemeClr val="bg1"/>
                </a:solidFill>
                <a:hlinkClick r:id="rId2"/>
              </a:rPr>
              <a:t>http://www.mdc.edu/asa/documents/109FeeForm.doc</a:t>
            </a:r>
            <a:r>
              <a:rPr lang="en-US" sz="2400" dirty="0" smtClean="0"/>
              <a:t> </a:t>
            </a:r>
            <a:br>
              <a:rPr lang="en-US" sz="2400" dirty="0" smtClean="0"/>
            </a:br>
            <a:endParaRPr lang="en-US" sz="2400" dirty="0"/>
          </a:p>
        </p:txBody>
      </p:sp>
      <p:sp>
        <p:nvSpPr>
          <p:cNvPr id="3" name="Content Placeholder 2"/>
          <p:cNvSpPr>
            <a:spLocks noGrp="1"/>
          </p:cNvSpPr>
          <p:nvPr>
            <p:ph idx="1"/>
          </p:nvPr>
        </p:nvSpPr>
        <p:spPr>
          <a:xfrm>
            <a:off x="457200" y="152400"/>
            <a:ext cx="8229600" cy="4495800"/>
          </a:xfrm>
        </p:spPr>
        <p:txBody>
          <a:bodyPr/>
          <a:lstStyle/>
          <a:p>
            <a:r>
              <a:rPr lang="en-US" sz="2400" dirty="0" smtClean="0"/>
              <a:t>The next screen displays a copy of a completed CASSC 109 form. </a:t>
            </a:r>
          </a:p>
          <a:p>
            <a:pPr>
              <a:buNone/>
            </a:pPr>
            <a:endParaRPr lang="en-US" sz="2400" dirty="0" smtClean="0"/>
          </a:p>
          <a:p>
            <a:r>
              <a:rPr lang="en-US" sz="2400" dirty="0" smtClean="0"/>
              <a:t>Please make sure you are using the current version of the CASSC 109 form since it has been revised to include the appropriate signatures.</a:t>
            </a:r>
          </a:p>
          <a:p>
            <a:pPr>
              <a:buNone/>
            </a:pPr>
            <a:endParaRPr lang="en-US" sz="2400" dirty="0" smtClean="0"/>
          </a:p>
          <a:p>
            <a:r>
              <a:rPr lang="en-US" sz="2400" dirty="0" smtClean="0"/>
              <a:t> Complete a CASSC 109 form reflecting the calculations. </a:t>
            </a:r>
          </a:p>
          <a:p>
            <a:pPr>
              <a:buNone/>
            </a:pPr>
            <a:endParaRPr lang="en-US" sz="2400" dirty="0" smtClean="0"/>
          </a:p>
          <a:p>
            <a:r>
              <a:rPr lang="en-US" sz="2400" dirty="0" smtClean="0"/>
              <a:t>The CASSC 109 form can be found under the Academic Programs website: </a:t>
            </a:r>
          </a:p>
          <a:p>
            <a:endParaRPr lang="en-US" sz="2400" dirty="0"/>
          </a:p>
        </p:txBody>
      </p:sp>
      <p:sp>
        <p:nvSpPr>
          <p:cNvPr id="4" name="Slide Number Placeholder 3"/>
          <p:cNvSpPr>
            <a:spLocks noGrp="1"/>
          </p:cNvSpPr>
          <p:nvPr>
            <p:ph type="sldNum" sz="quarter" idx="12"/>
          </p:nvPr>
        </p:nvSpPr>
        <p:spPr/>
        <p:txBody>
          <a:bodyPr/>
          <a:lstStyle/>
          <a:p>
            <a:fld id="{978253B8-7B6B-412E-9221-DDF47ECD9022}"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DC21C935-2F1C-4F68-A3AF-9268B95EAA5F}" type="slidenum">
              <a:rPr lang="en-US"/>
              <a:pPr/>
              <a:t>45</a:t>
            </a:fld>
            <a:endParaRPr lang="en-US"/>
          </a:p>
        </p:txBody>
      </p:sp>
      <p:pic>
        <p:nvPicPr>
          <p:cNvPr id="44033" name="Content Placeholder 3" descr="Fee Package_Page_11.tif"/>
          <p:cNvPicPr>
            <a:picLocks noGrp="1" noChangeAspect="1"/>
          </p:cNvPicPr>
          <p:nvPr>
            <p:ph idx="4294967295"/>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7334C5A0-C0ED-4840-92B4-31D7DD8C0B6B}" type="slidenum">
              <a:rPr lang="en-US"/>
              <a:pPr/>
              <a:t>46</a:t>
            </a:fld>
            <a:endParaRPr lang="en-US"/>
          </a:p>
        </p:txBody>
      </p:sp>
      <p:sp>
        <p:nvSpPr>
          <p:cNvPr id="45057" name="Rectangle 3"/>
          <p:cNvSpPr>
            <a:spLocks noGrp="1" noChangeArrowheads="1"/>
          </p:cNvSpPr>
          <p:nvPr>
            <p:ph type="body" idx="4294967295"/>
          </p:nvPr>
        </p:nvSpPr>
        <p:spPr>
          <a:xfrm>
            <a:off x="0" y="228600"/>
            <a:ext cx="9144000" cy="4495800"/>
          </a:xfrm>
        </p:spPr>
        <p:txBody>
          <a:bodyPr lIns="92075" tIns="46038" rIns="92075" bIns="46038"/>
          <a:lstStyle/>
          <a:p>
            <a:pPr>
              <a:lnSpc>
                <a:spcPct val="90000"/>
              </a:lnSpc>
              <a:buFont typeface="Wingdings" pitchFamily="2" charset="2"/>
              <a:buNone/>
            </a:pPr>
            <a:endParaRPr lang="en-US" sz="3000" b="1" dirty="0"/>
          </a:p>
          <a:p>
            <a:pPr>
              <a:lnSpc>
                <a:spcPct val="90000"/>
              </a:lnSpc>
            </a:pPr>
            <a:r>
              <a:rPr lang="en-US" sz="2600" dirty="0"/>
              <a:t>Please forward the signed CASSC 109 form with the cost justification spreadsheet and all supporting documentation to Greg Knott, Business Affairs, Kendall Campus, Room 1130. </a:t>
            </a:r>
            <a:endParaRPr lang="en-US" sz="2600" dirty="0" smtClean="0"/>
          </a:p>
          <a:p>
            <a:pPr>
              <a:lnSpc>
                <a:spcPct val="90000"/>
              </a:lnSpc>
              <a:buNone/>
            </a:pPr>
            <a:endParaRPr lang="en-US" sz="2600" dirty="0" smtClean="0"/>
          </a:p>
          <a:p>
            <a:pPr>
              <a:lnSpc>
                <a:spcPct val="90000"/>
              </a:lnSpc>
            </a:pPr>
            <a:r>
              <a:rPr lang="en-US" sz="2600" dirty="0" smtClean="0"/>
              <a:t>Business </a:t>
            </a:r>
            <a:r>
              <a:rPr lang="en-US" sz="2600" dirty="0"/>
              <a:t>Affairs will </a:t>
            </a:r>
            <a:r>
              <a:rPr lang="en-US" sz="2600" dirty="0" smtClean="0"/>
              <a:t>review and </a:t>
            </a:r>
            <a:r>
              <a:rPr lang="en-US" sz="2600" dirty="0"/>
              <a:t>upon approval, will forward a copy or the original of the approved CASSC 109 form to the Department Chair so they can proceed to take the form to their Academic Dean for the next ALC and CASSC meetings.</a:t>
            </a:r>
          </a:p>
          <a:p>
            <a:pPr>
              <a:lnSpc>
                <a:spcPct val="90000"/>
              </a:lnSpc>
              <a:buFont typeface="Wingdings" pitchFamily="2" charset="2"/>
              <a:buNone/>
            </a:pPr>
            <a:endParaRPr lang="en-US" sz="2600" dirty="0"/>
          </a:p>
          <a:p>
            <a:pPr>
              <a:lnSpc>
                <a:spcPct val="90000"/>
              </a:lnSpc>
            </a:pPr>
            <a:r>
              <a:rPr lang="en-US" sz="2600" dirty="0"/>
              <a:t>Business Affairs will also advise the District Office of Academic Programs of approvals and will scan all supporting documentation for storage of records.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1F7D7E39-88C7-4D17-AF5D-051B3751FD82}" type="slidenum">
              <a:rPr lang="en-US"/>
              <a:pPr/>
              <a:t>5</a:t>
            </a:fld>
            <a:endParaRPr lang="en-US"/>
          </a:p>
        </p:txBody>
      </p:sp>
      <p:pic>
        <p:nvPicPr>
          <p:cNvPr id="20481" name="Picture 1" descr="REVIEWING AND DOCUMENTING A SPECIAL FEE1_Page_1.t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83482CC5-FE60-4455-B107-C3919DAF80E9}" type="slidenum">
              <a:rPr lang="en-US"/>
              <a:pPr/>
              <a:t>6</a:t>
            </a:fld>
            <a:endParaRPr lang="en-US"/>
          </a:p>
        </p:txBody>
      </p:sp>
      <p:pic>
        <p:nvPicPr>
          <p:cNvPr id="21505" name="Picture 2" descr="REVIEWING AND DOCUMENTING A SPECIAL FEE1_Page_2.tif">
            <a:hlinkClick r:id="rId2"/>
          </p:cNvPr>
          <p:cNvPicPr>
            <a:picLocks noChangeAspect="1"/>
          </p:cNvPicPr>
          <p:nvPr/>
        </p:nvPicPr>
        <p:blipFill>
          <a:blip r:embed="rId3" cstate="print"/>
          <a:srcRect/>
          <a:stretch>
            <a:fillRect/>
          </a:stretch>
        </p:blipFill>
        <p:spPr bwMode="auto">
          <a:xfrm>
            <a:off x="-76200" y="0"/>
            <a:ext cx="9448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AF52502-C8F8-4107-88C4-4763D9A1321A}" type="slidenum">
              <a:rPr lang="en-US"/>
              <a:pPr/>
              <a:t>7</a:t>
            </a:fld>
            <a:endParaRPr lang="en-US"/>
          </a:p>
        </p:txBody>
      </p:sp>
      <p:sp>
        <p:nvSpPr>
          <p:cNvPr id="6146" name="Rectangle 2"/>
          <p:cNvSpPr>
            <a:spLocks noGrp="1" noChangeArrowheads="1"/>
          </p:cNvSpPr>
          <p:nvPr>
            <p:ph type="title" idx="4294967295"/>
          </p:nvPr>
        </p:nvSpPr>
        <p:spPr>
          <a:xfrm>
            <a:off x="0" y="0"/>
            <a:ext cx="9144000" cy="1066800"/>
          </a:xfrm>
        </p:spPr>
        <p:txBody>
          <a:bodyPr lIns="92075" tIns="46038" rIns="92075" bIns="46038" anchor="b">
            <a:normAutofit/>
          </a:bodyPr>
          <a:lstStyle/>
          <a:p>
            <a:r>
              <a:rPr lang="en-US" sz="1500" b="1" dirty="0" smtClean="0">
                <a:solidFill>
                  <a:schemeClr val="tx1"/>
                </a:solidFill>
              </a:rPr>
              <a:t>LISTING OF COURSES TO AUDIT</a:t>
            </a:r>
            <a:r>
              <a:rPr lang="en-US" sz="1500" b="1" dirty="0">
                <a:solidFill>
                  <a:schemeClr val="tx1"/>
                </a:solidFill>
              </a:rPr>
              <a:t/>
            </a:r>
            <a:br>
              <a:rPr lang="en-US" sz="1500" b="1" dirty="0">
                <a:solidFill>
                  <a:schemeClr val="tx1"/>
                </a:solidFill>
              </a:rPr>
            </a:br>
            <a:r>
              <a:rPr lang="en-US" sz="1500" b="1" dirty="0">
                <a:solidFill>
                  <a:schemeClr val="tx1"/>
                </a:solidFill>
              </a:rPr>
              <a:t/>
            </a:r>
            <a:br>
              <a:rPr lang="en-US" sz="1500" b="1" dirty="0">
                <a:solidFill>
                  <a:schemeClr val="tx1"/>
                </a:solidFill>
              </a:rPr>
            </a:br>
            <a:r>
              <a:rPr lang="en-US" sz="1500" b="1" dirty="0">
                <a:solidFill>
                  <a:schemeClr val="tx1"/>
                </a:solidFill>
              </a:rPr>
              <a:t> </a:t>
            </a:r>
            <a:r>
              <a:rPr lang="en-US" sz="1500" dirty="0">
                <a:solidFill>
                  <a:schemeClr val="tx1"/>
                </a:solidFill>
              </a:rPr>
              <a:t> </a:t>
            </a:r>
            <a:r>
              <a:rPr lang="en-US" sz="1500" dirty="0">
                <a:solidFill>
                  <a:schemeClr val="tx1"/>
                </a:solidFill>
                <a:latin typeface="Constantia" pitchFamily="18" charset="0"/>
              </a:rPr>
              <a:t>Review </a:t>
            </a:r>
            <a:r>
              <a:rPr lang="en-US" sz="1500" b="1" dirty="0">
                <a:solidFill>
                  <a:schemeClr val="tx1"/>
                </a:solidFill>
                <a:latin typeface="Constantia" pitchFamily="18" charset="0"/>
              </a:rPr>
              <a:t>all</a:t>
            </a:r>
            <a:r>
              <a:rPr lang="en-US" sz="1500" dirty="0">
                <a:solidFill>
                  <a:schemeClr val="tx1"/>
                </a:solidFill>
                <a:latin typeface="Constantia" pitchFamily="18" charset="0"/>
              </a:rPr>
              <a:t> courses selected for audit listed on the Excel spreadsheet provided by the Office of Business Affairs and distributed by the District Office of Academic Programs.  See Example Below:  </a:t>
            </a:r>
          </a:p>
        </p:txBody>
      </p:sp>
      <p:graphicFrame>
        <p:nvGraphicFramePr>
          <p:cNvPr id="22734" name="Group 206"/>
          <p:cNvGraphicFramePr>
            <a:graphicFrameLocks noGrp="1"/>
          </p:cNvGraphicFramePr>
          <p:nvPr>
            <p:ph idx="4294967295"/>
          </p:nvPr>
        </p:nvGraphicFramePr>
        <p:xfrm>
          <a:off x="0" y="1143000"/>
          <a:ext cx="9169718" cy="5338763"/>
        </p:xfrm>
        <a:graphic>
          <a:graphicData uri="http://schemas.openxmlformats.org/drawingml/2006/table">
            <a:tbl>
              <a:tblPr/>
              <a:tblGrid>
                <a:gridCol w="936625"/>
                <a:gridCol w="1023938"/>
                <a:gridCol w="2063750"/>
                <a:gridCol w="865187"/>
                <a:gridCol w="865188"/>
                <a:gridCol w="971550"/>
                <a:gridCol w="923925"/>
                <a:gridCol w="208280"/>
                <a:gridCol w="1311275"/>
              </a:tblGrid>
              <a:tr h="685800">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CRS-ID</a:t>
                      </a:r>
                      <a:endParaRPr kumimoji="0" lang="en-US" sz="22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EFF-TRM</a:t>
                      </a:r>
                      <a:endParaRPr kumimoji="0" lang="en-US" sz="22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CRS-TTL</a:t>
                      </a:r>
                      <a:endParaRPr kumimoji="0" lang="en-US" sz="22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FEE-TY</a:t>
                      </a:r>
                      <a:endParaRPr kumimoji="0" lang="en-US" sz="22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FEE-TY</a:t>
                      </a:r>
                      <a:endParaRPr kumimoji="0" lang="en-US" sz="22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FEE-TY</a:t>
                      </a:r>
                      <a:endParaRPr kumimoji="0" lang="en-US" sz="22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FEE-TY</a:t>
                      </a:r>
                      <a:endParaRPr kumimoji="0" lang="en-US" sz="22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endParaRPr kumimoji="0" lang="en-US" sz="22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AUDIT DATE</a:t>
                      </a:r>
                      <a:endParaRPr kumimoji="0" lang="en-US" sz="22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73050">
                <a:tc gridSpan="9">
                  <a:txBody>
                    <a:bodyPr/>
                    <a:lstStyle/>
                    <a:p>
                      <a:pPr marL="342900" marR="0" lvl="0" indent="-342900" algn="ct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2003-3</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0375">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CAP2047</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20033</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USER INTERFACE DESGN</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OF10</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VC04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10/1/2006</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CAP2048</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20033</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GAME DEVELP PROJECT</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OF10</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VC04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CEN1301</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20033</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SUP MICROSOFT CLIENT</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CBE4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OF08</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OF10</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VC04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10/1/2006</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CEN1304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20033</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MAN WINDOWS SERV ENV</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CBE4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OF08</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OF10</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VC04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10/1/2006</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CEN1536</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20033</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INTRO WIRELESS NTWRK</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OF10</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VC04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10/1/2006</a:t>
                      </a:r>
                      <a:endParaRPr kumimoji="0" lang="en-US" sz="22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CEN2306</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20033</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IMPLEMENTNG DIR SERV</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CBE4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OF08</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OF10</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VC04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10/1/2006</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CEN2320</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20033</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UPGRADING MCSE SKILL</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OF10</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VC04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10/1/2006</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CEN2321</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20033</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DES NETWRK INFR DIR</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CBE4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OF08</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OF10</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VC04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10/1/2006</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CEN2537</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20033</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ADV WIRELESS NETWRK</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OF10</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VC04</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hlink"/>
                        </a:buClr>
                        <a:buSzTx/>
                        <a:buFont typeface="Wingdings" pitchFamily="2" charset="2"/>
                        <a:buNone/>
                        <a:tabLst/>
                      </a:pPr>
                      <a:r>
                        <a:rPr kumimoji="0" lang="en-US" sz="13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10/1/2006</a:t>
                      </a:r>
                      <a:endParaRPr kumimoji="0" lang="en-US" sz="2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3"/>
          <p:cNvSpPr/>
          <p:nvPr/>
        </p:nvSpPr>
        <p:spPr>
          <a:xfrm rot="19414401">
            <a:off x="1841102" y="3370051"/>
            <a:ext cx="5075476" cy="853292"/>
          </a:xfrm>
          <a:prstGeom prst="rect">
            <a:avLst/>
          </a:prstGeom>
          <a:noFill/>
        </p:spPr>
        <p:txBody>
          <a:bodyPr>
            <a:spAutoFit/>
          </a:bodyPr>
          <a:lstStyle/>
          <a:p>
            <a:pPr algn="ctr" eaLnBrk="0" hangingPunct="0">
              <a:defRPr/>
            </a:pP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EXAMPLE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84E10195-AA60-44FA-BD6E-475B48716C0A}" type="slidenum">
              <a:rPr lang="en-US"/>
              <a:pPr/>
              <a:t>8</a:t>
            </a:fld>
            <a:endParaRPr lang="en-US"/>
          </a:p>
        </p:txBody>
      </p:sp>
      <p:sp>
        <p:nvSpPr>
          <p:cNvPr id="56322" name="Rectangle 2"/>
          <p:cNvSpPr>
            <a:spLocks noGrp="1" noChangeArrowheads="1"/>
          </p:cNvSpPr>
          <p:nvPr>
            <p:ph type="title"/>
          </p:nvPr>
        </p:nvSpPr>
        <p:spPr>
          <a:xfrm>
            <a:off x="381000" y="1066800"/>
            <a:ext cx="8229600" cy="3200400"/>
          </a:xfrm>
        </p:spPr>
        <p:txBody>
          <a:bodyPr/>
          <a:lstStyle/>
          <a:p>
            <a:r>
              <a:rPr lang="en-US" sz="3200" dirty="0" smtClean="0"/>
              <a:t/>
            </a:r>
            <a:br>
              <a:rPr lang="en-US" sz="3200" dirty="0" smtClean="0"/>
            </a:br>
            <a:r>
              <a:rPr lang="en-US" sz="3200" dirty="0" smtClean="0"/>
              <a:t/>
            </a:r>
            <a:br>
              <a:rPr lang="en-US" sz="3200" dirty="0" smtClean="0"/>
            </a:br>
            <a:r>
              <a:rPr lang="en-US" sz="3200" dirty="0" smtClean="0"/>
              <a:t>OK</a:t>
            </a:r>
            <a:r>
              <a:rPr lang="en-US" sz="3200" dirty="0"/>
              <a:t>, so </a:t>
            </a:r>
            <a:r>
              <a:rPr lang="en-US" sz="3200" dirty="0" smtClean="0"/>
              <a:t>far we discussed the following:</a:t>
            </a:r>
            <a:br>
              <a:rPr lang="en-US" sz="3200" dirty="0" smtClean="0"/>
            </a:br>
            <a:r>
              <a:rPr lang="en-US" sz="3200" dirty="0" smtClean="0"/>
              <a:t/>
            </a:r>
            <a:br>
              <a:rPr lang="en-US" sz="3200" dirty="0" smtClean="0"/>
            </a:br>
            <a:r>
              <a:rPr lang="en-US" sz="3200" dirty="0" smtClean="0"/>
              <a:t>College </a:t>
            </a:r>
            <a:r>
              <a:rPr lang="en-US" sz="3200" dirty="0"/>
              <a:t>Procedure #</a:t>
            </a:r>
            <a:r>
              <a:rPr lang="en-US" sz="3200" dirty="0" smtClean="0"/>
              <a:t>1164</a:t>
            </a:r>
            <a:br>
              <a:rPr lang="en-US" sz="3200" dirty="0" smtClean="0"/>
            </a:br>
            <a:r>
              <a:rPr lang="en-US" sz="3200" dirty="0" smtClean="0"/>
              <a:t>Audit timeline</a:t>
            </a:r>
            <a:br>
              <a:rPr lang="en-US" sz="3200" dirty="0" smtClean="0"/>
            </a:br>
            <a:r>
              <a:rPr lang="en-US" sz="3200" dirty="0" smtClean="0"/>
              <a:t>Documentation deadlines</a:t>
            </a:r>
            <a:br>
              <a:rPr lang="en-US" sz="3200" dirty="0" smtClean="0"/>
            </a:br>
            <a:r>
              <a:rPr lang="en-US" sz="3200" dirty="0" smtClean="0"/>
              <a:t/>
            </a:r>
            <a:br>
              <a:rPr lang="en-US" sz="3200" dirty="0" smtClean="0"/>
            </a:br>
            <a:r>
              <a:rPr lang="en-US" sz="3200" dirty="0" smtClean="0"/>
              <a:t> So </a:t>
            </a:r>
            <a:r>
              <a:rPr lang="en-US" sz="3200" dirty="0"/>
              <a:t>you ask yourself exactly what should the end product be</a:t>
            </a:r>
            <a:r>
              <a:rPr lang="en-US" sz="3200" dirty="0" smtClean="0"/>
              <a:t>……</a:t>
            </a:r>
            <a:br>
              <a:rPr lang="en-US" sz="3200" dirty="0" smtClean="0"/>
            </a:b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C1EE529-0B3C-486A-80A3-11B0D707E338}" type="slidenum">
              <a:rPr lang="en-US"/>
              <a:pPr/>
              <a:t>9</a:t>
            </a:fld>
            <a:endParaRPr lang="en-US"/>
          </a:p>
        </p:txBody>
      </p:sp>
      <p:sp>
        <p:nvSpPr>
          <p:cNvPr id="57347" name="Rectangle 3"/>
          <p:cNvSpPr>
            <a:spLocks noGrp="1" noChangeArrowheads="1"/>
          </p:cNvSpPr>
          <p:nvPr>
            <p:ph type="body" idx="1"/>
          </p:nvPr>
        </p:nvSpPr>
        <p:spPr/>
        <p:txBody>
          <a:bodyPr/>
          <a:lstStyle/>
          <a:p>
            <a:endParaRPr lang="en-US"/>
          </a:p>
        </p:txBody>
      </p:sp>
      <p:pic>
        <p:nvPicPr>
          <p:cNvPr id="57354" name="Picture 10" descr="Fee Package_Page_0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7358" name="Rectangle 14"/>
          <p:cNvSpPr>
            <a:spLocks noChangeArrowheads="1"/>
          </p:cNvSpPr>
          <p:nvPr/>
        </p:nvSpPr>
        <p:spPr bwMode="auto">
          <a:xfrm>
            <a:off x="152400" y="0"/>
            <a:ext cx="2514600" cy="762000"/>
          </a:xfrm>
          <a:prstGeom prst="rect">
            <a:avLst/>
          </a:prstGeom>
          <a:solidFill>
            <a:schemeClr val="accent1"/>
          </a:solidFill>
          <a:ln w="9525">
            <a:solidFill>
              <a:schemeClr val="tx1"/>
            </a:solidFill>
            <a:miter lim="800000"/>
            <a:headEnd/>
            <a:tailEnd/>
          </a:ln>
          <a:effectLst/>
        </p:spPr>
        <p:txBody>
          <a:bodyPr wrap="none" anchor="ctr"/>
          <a:lstStyle/>
          <a:p>
            <a:pPr algn="ctr"/>
            <a:r>
              <a:rPr lang="en-US"/>
              <a:t>This spreadsheet…</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3906</TotalTime>
  <Words>1575</Words>
  <Application>Microsoft Office PowerPoint</Application>
  <PresentationFormat>On-screen Show (4:3)</PresentationFormat>
  <Paragraphs>270</Paragraphs>
  <Slides>46</Slides>
  <Notes>1</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Textured</vt:lpstr>
      <vt:lpstr>Flow</vt:lpstr>
      <vt:lpstr>   COURSE USER FEE WORKSHOP</vt:lpstr>
      <vt:lpstr>Course User Fee Audit</vt:lpstr>
      <vt:lpstr>Slide 3</vt:lpstr>
      <vt:lpstr>Slide 4</vt:lpstr>
      <vt:lpstr>Slide 5</vt:lpstr>
      <vt:lpstr>Slide 6</vt:lpstr>
      <vt:lpstr>LISTING OF COURSES TO AUDIT    Review all courses selected for audit listed on the Excel spreadsheet provided by the Office of Business Affairs and distributed by the District Office of Academic Programs.  See Example Below:  </vt:lpstr>
      <vt:lpstr>  OK, so far we discussed the following:  College Procedure #1164 Audit timeline Documentation deadlines   So you ask yourself exactly what should the end product be…… </vt:lpstr>
      <vt:lpstr>Slide 9</vt:lpstr>
      <vt:lpstr>Slide 10</vt:lpstr>
      <vt:lpstr>Slide 11</vt:lpstr>
      <vt:lpstr>Completing the checklist and worksheet developed provides a systematic process to document costs and minimize errors:   Step 1. Campus where courses are held is easy to identify.  Step 2. Course ID and Reference #  is very important to obtain  so the quals where the courses and course expenditures are held can be determined.  If you follow the path noted on the checklist (OD, ST, CAMPUS #,CU, CC, MC and reference #, enter, type “D” on action line and tab to reference # press enter), you will get the information needed as illustrated on the next page.</vt:lpstr>
      <vt:lpstr>Slide 13</vt:lpstr>
      <vt:lpstr>Slide 14</vt:lpstr>
      <vt:lpstr>Slide 15</vt:lpstr>
      <vt:lpstr>Step 3. What is furnished and or provided for the student?   You must identify and document course related expenses supporting the fee.  This includes cost components which are not direct instructional and are provided or available to the student.  Cost components may include equipment (computers, monitors, video and audio equipment, vehicles etc.), instructional materials (copies, software, etc.)  personnel (tutors, staff, paraprofessional) or supplies (paper,  fire arms, special gear, fuel, medical  supplies etc.).   Cost information  and data documentation include payroll records, invoices, purchase orders and purchasing card reconciliations.  </vt:lpstr>
      <vt:lpstr> So now you ask yourself where do I get all of this information? </vt:lpstr>
      <vt:lpstr>Payroll Records OD CM TA EA</vt:lpstr>
      <vt:lpstr>Slide 19</vt:lpstr>
      <vt:lpstr>Slide 20</vt:lpstr>
      <vt:lpstr>Finance Records</vt:lpstr>
      <vt:lpstr>Slide 22</vt:lpstr>
      <vt:lpstr>Slide 23</vt:lpstr>
      <vt:lpstr>Slide 24</vt:lpstr>
      <vt:lpstr>Slide 25</vt:lpstr>
      <vt:lpstr>Example of a Disbursement Request, same screens, OD, CM, IQ, IP, IS, type qual and enter, F8 to scroll to next page, scroll to GL code, tab to Actual column and enter.  </vt:lpstr>
      <vt:lpstr>This screen displays the line item from the prior screen. Tab to action line and type “D” and enter. </vt:lpstr>
      <vt:lpstr>If you display the line item you get a description of the transaction, this one was a disbursement request.</vt:lpstr>
      <vt:lpstr>Purchasing card transactions can be viewed the same way, OD, CM, IQ, IP, IS, type qual and enter. Scroll to GL code and Actual column, enter. </vt:lpstr>
      <vt:lpstr>Here the line item is displayed. If you type “D” on action line and enter. </vt:lpstr>
      <vt:lpstr>The transaction information is fully displayed. Remember that Purchasing Card transactions are posted as JE’S. </vt:lpstr>
      <vt:lpstr>Property Management System</vt:lpstr>
      <vt:lpstr>Property Management System </vt:lpstr>
      <vt:lpstr>Step 4. Number of students per class/sections.  </vt:lpstr>
      <vt:lpstr>Once you are in EIS, select your term from the left hand side, and the next screen appears.</vt:lpstr>
      <vt:lpstr>Scroll to Headcount by Credit Type Manager, enter. Also Class Rolls has this information.  </vt:lpstr>
      <vt:lpstr>This screen appears, scroll to the campus needed and enter.</vt:lpstr>
      <vt:lpstr>Once you press enter, the following screen appears, select credit and enter.</vt:lpstr>
      <vt:lpstr>Search for your area and the total registered for the year is displayed. </vt:lpstr>
      <vt:lpstr>Step 5. Justification of Cost.</vt:lpstr>
      <vt:lpstr>Slide 41</vt:lpstr>
      <vt:lpstr>Slide 42</vt:lpstr>
      <vt:lpstr>Slide 43</vt:lpstr>
      <vt:lpstr>http://www.mdc.edu/asa/documents/109FeeForm.doc  </vt:lpstr>
      <vt:lpstr>Slide 45</vt:lpstr>
      <vt:lpstr>Slide 46</vt:lpstr>
    </vt:vector>
  </TitlesOfParts>
  <Manager/>
  <Company>Miami Dade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USER FEE WORKSHOP</dc:title>
  <dc:subject/>
  <dc:creator>Wolfson CNS</dc:creator>
  <cp:keywords/>
  <dc:description/>
  <cp:lastModifiedBy>MDC - Kendall Campus</cp:lastModifiedBy>
  <cp:revision>240</cp:revision>
  <cp:lastPrinted>1601-01-01T00:00:00Z</cp:lastPrinted>
  <dcterms:created xsi:type="dcterms:W3CDTF">2007-11-30T14:08:56Z</dcterms:created>
  <dcterms:modified xsi:type="dcterms:W3CDTF">2009-08-11T15:10:30Z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TC010690101033</vt:lpwstr>
  </property>
</Properties>
</file>